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4" r:id="rId2"/>
    <p:sldId id="343" r:id="rId3"/>
    <p:sldId id="267" r:id="rId4"/>
    <p:sldId id="303" r:id="rId5"/>
    <p:sldId id="328" r:id="rId6"/>
    <p:sldId id="345" r:id="rId7"/>
    <p:sldId id="304" r:id="rId8"/>
    <p:sldId id="329" r:id="rId9"/>
    <p:sldId id="346" r:id="rId10"/>
    <p:sldId id="305" r:id="rId11"/>
    <p:sldId id="330" r:id="rId12"/>
    <p:sldId id="347" r:id="rId13"/>
    <p:sldId id="306" r:id="rId14"/>
    <p:sldId id="331" r:id="rId15"/>
    <p:sldId id="348" r:id="rId16"/>
    <p:sldId id="307" r:id="rId17"/>
    <p:sldId id="332" r:id="rId18"/>
    <p:sldId id="349" r:id="rId19"/>
    <p:sldId id="308" r:id="rId20"/>
    <p:sldId id="357" r:id="rId21"/>
    <p:sldId id="310" r:id="rId22"/>
    <p:sldId id="311" r:id="rId23"/>
    <p:sldId id="312" r:id="rId24"/>
    <p:sldId id="358" r:id="rId25"/>
    <p:sldId id="313" r:id="rId26"/>
    <p:sldId id="360" r:id="rId27"/>
    <p:sldId id="361" r:id="rId28"/>
    <p:sldId id="362" r:id="rId29"/>
    <p:sldId id="309" r:id="rId30"/>
    <p:sldId id="333" r:id="rId31"/>
    <p:sldId id="314" r:id="rId32"/>
    <p:sldId id="334" r:id="rId33"/>
    <p:sldId id="315" r:id="rId34"/>
    <p:sldId id="350" r:id="rId35"/>
    <p:sldId id="316" r:id="rId36"/>
    <p:sldId id="336" r:id="rId37"/>
    <p:sldId id="317" r:id="rId38"/>
    <p:sldId id="337" r:id="rId39"/>
    <p:sldId id="318" r:id="rId40"/>
    <p:sldId id="351" r:id="rId41"/>
    <p:sldId id="352" r:id="rId42"/>
    <p:sldId id="319" r:id="rId43"/>
    <p:sldId id="353" r:id="rId44"/>
    <p:sldId id="320" r:id="rId45"/>
    <p:sldId id="354" r:id="rId46"/>
    <p:sldId id="355" r:id="rId47"/>
    <p:sldId id="363" r:id="rId48"/>
    <p:sldId id="364" r:id="rId49"/>
    <p:sldId id="322" r:id="rId50"/>
    <p:sldId id="356" r:id="rId51"/>
    <p:sldId id="323" r:id="rId52"/>
    <p:sldId id="338" r:id="rId53"/>
    <p:sldId id="324" r:id="rId54"/>
    <p:sldId id="339" r:id="rId55"/>
    <p:sldId id="325" r:id="rId56"/>
    <p:sldId id="340" r:id="rId57"/>
    <p:sldId id="326" r:id="rId58"/>
    <p:sldId id="341" r:id="rId59"/>
    <p:sldId id="327" r:id="rId60"/>
    <p:sldId id="342" r:id="rId61"/>
    <p:sldId id="36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598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 Cockroft" userId="814aebb0cb103c54" providerId="LiveId" clId="{F8B607BF-C54D-4752-9D8B-93B5FA7AD7E5}"/>
    <pc:docChg chg="delSld">
      <pc:chgData name="Mel Cockroft" userId="814aebb0cb103c54" providerId="LiveId" clId="{F8B607BF-C54D-4752-9D8B-93B5FA7AD7E5}" dt="2020-08-16T22:23:22.085" v="0" actId="47"/>
      <pc:docMkLst>
        <pc:docMk/>
      </pc:docMkLst>
      <pc:sldChg chg="del">
        <pc:chgData name="Mel Cockroft" userId="814aebb0cb103c54" providerId="LiveId" clId="{F8B607BF-C54D-4752-9D8B-93B5FA7AD7E5}" dt="2020-08-16T22:23:22.085" v="0" actId="47"/>
        <pc:sldMkLst>
          <pc:docMk/>
          <pc:sldMk cId="2070850737" sldId="302"/>
        </pc:sldMkLst>
      </pc:sldChg>
      <pc:sldChg chg="del">
        <pc:chgData name="Mel Cockroft" userId="814aebb0cb103c54" providerId="LiveId" clId="{F8B607BF-C54D-4752-9D8B-93B5FA7AD7E5}" dt="2020-08-16T22:23:22.085" v="0" actId="47"/>
        <pc:sldMkLst>
          <pc:docMk/>
          <pc:sldMk cId="1110915207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0C7F-8471-44F0-A54E-1ACD0C42B46E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1D373-96F5-49B7-934A-21623277B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0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9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Fluid overload</a:t>
            </a:r>
          </a:p>
          <a:p>
            <a:r>
              <a:rPr lang="en-US" dirty="0"/>
              <a:t>Acidosis</a:t>
            </a:r>
          </a:p>
          <a:p>
            <a:r>
              <a:rPr lang="en-US" dirty="0" err="1"/>
              <a:t>Hyperkalaemia</a:t>
            </a:r>
            <a:endParaRPr lang="en-US" dirty="0"/>
          </a:p>
          <a:p>
            <a:r>
              <a:rPr lang="en-US" dirty="0" err="1"/>
              <a:t>Uraemia</a:t>
            </a:r>
            <a:endParaRPr lang="en-US" dirty="0"/>
          </a:p>
          <a:p>
            <a:r>
              <a:rPr lang="en-US" dirty="0"/>
              <a:t>Other toxins</a:t>
            </a:r>
          </a:p>
          <a:p>
            <a:r>
              <a:rPr lang="en-US" dirty="0"/>
              <a:t>AS part of clinical course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0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Sepsis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Sepsis is defined as life–threatening organ dysfunction due to a dysregulated host response to infection.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 dysfunction is represented by an increase SOFA score of 2 or more points, associated with an in-hospital mortality greater than 10%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Septic Shock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Septic shock is defined as a subset of sepsis where underlying circulatory and cellular/metabolic abnormalities are profound enough to substantially increase mortality.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septic shock can be clinically identified by a vasopressor requirement to maintain a mean arterial pressure of 65 mm Hg or greater and serum lactate level greater than 2 mmol/L (&gt;18 mg/dL) in the absence of hypovolemia.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SSC Hour-1 Bundle of Care Elements (October 2019):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Measure lactate level*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Remeasure lactate if initial lactate is elevated (&gt; 2 mmol/L).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Obtain blood cultures before administering antibiotics.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Administer broad-spectrum antibiotics.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Begin rapid administration of 30mL/kg crystalloid for hypotension or lactate level ≥ 4 mmol/L.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Apply vasopressors if hypotensive during or after fluid resuscitation to maintain MAP ≥ 65 mm Hg.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7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Sepsis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Sepsis is defined as life–threatening organ dysfunction due to a dysregulated host response to infection.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 dysfunction is represented by an increase SOFA score of 2 or more points, associated with an in-hospital mortality greater than 10%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Septic Shock 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Septic shock is defined as a subset of sepsis where underlying circulatory and cellular/metabolic abnormalities are profound enough to substantially increase mortality.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septic shock can be clinically identified by a vasopressor requirement to maintain a mean arterial pressure of 65 mm Hg or greater and serum lactate level greater than 2 mmol/L (&gt;18 mg/dL) in the absence of hypovolemia.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SSC Hour-1 Bundle of Care Elements (October 2019):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Measure lactate level*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Remeasure lactate if initial lactate is elevated (&gt; 2 mmol/L).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Obtain blood cultures before administering antibiotics.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Administer broad-spectrum antibiotics.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Begin rapid administration of 30mL/kg crystalloid for hypotension or lactate level ≥ 4 mmol/L.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Apply vasopressors if hypotensive during or after fluid resuscitation to maintain MAP ≥ 65 mm Hg.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94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Murray Score: P:F, CXR quadrants, PEEP, compliance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9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9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8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Rhabdomyolysis is characterized by breakdown of skeletal muscle with the release of myoglobin and other intercellular proteins and electrolytes into the circulation.</a:t>
            </a: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Traumatic (crush, immobilization) vs exertional (Spin!) vs non-traumatic: ETOH, drug use, NMS, infection, DKA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2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70kg patient: &gt;280mg/</a:t>
            </a:r>
            <a:r>
              <a:rPr lang="en-US" dirty="0" err="1"/>
              <a:t>hr</a:t>
            </a:r>
            <a:r>
              <a:rPr lang="en-US" dirty="0"/>
              <a:t> (28/14mls)</a:t>
            </a:r>
          </a:p>
          <a:p>
            <a:r>
              <a:rPr lang="en-US" dirty="0"/>
              <a:t>Impaired fa metabolism inhibits mitochondrial function, leading to impaired O2 </a:t>
            </a:r>
            <a:r>
              <a:rPr lang="en-US" dirty="0" err="1"/>
              <a:t>utilisation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6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 4mg/50 ml = 80mcg/ml, DS 8mg/50ml = 160mcg/ml, QS 16mg/50ml = 320mcg/ml</a:t>
            </a:r>
          </a:p>
          <a:p>
            <a:endParaRPr lang="en-US" dirty="0"/>
          </a:p>
          <a:p>
            <a:r>
              <a:rPr lang="en-US" dirty="0"/>
              <a:t>mcg/kg/min to ml/</a:t>
            </a:r>
            <a:r>
              <a:rPr lang="en-US" dirty="0" err="1"/>
              <a:t>hr</a:t>
            </a:r>
            <a:r>
              <a:rPr lang="en-US" dirty="0"/>
              <a:t> (SS)</a:t>
            </a:r>
          </a:p>
          <a:p>
            <a:pPr marL="171450" indent="-171450">
              <a:buFontTx/>
              <a:buChar char="-"/>
            </a:pPr>
            <a:r>
              <a:rPr lang="en-US" dirty="0"/>
              <a:t>mcg x kg = mcg/min</a:t>
            </a:r>
          </a:p>
          <a:p>
            <a:pPr marL="171450" indent="-171450">
              <a:buFontTx/>
              <a:buChar char="-"/>
            </a:pPr>
            <a:r>
              <a:rPr lang="en-US" dirty="0"/>
              <a:t>x 60 = mcg/</a:t>
            </a:r>
            <a:r>
              <a:rPr lang="en-US" dirty="0" err="1"/>
              <a:t>hr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/80 = ml/</a:t>
            </a:r>
            <a:r>
              <a:rPr lang="en-US" dirty="0" err="1"/>
              <a:t>hr</a:t>
            </a:r>
            <a:r>
              <a:rPr lang="en-US" dirty="0"/>
              <a:t> SS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ml/</a:t>
            </a:r>
            <a:r>
              <a:rPr lang="en-US" dirty="0" err="1"/>
              <a:t>hr</a:t>
            </a:r>
            <a:r>
              <a:rPr lang="en-US" dirty="0"/>
              <a:t> (SS) to mcg/kg/min</a:t>
            </a:r>
          </a:p>
          <a:p>
            <a:pPr marL="171450" indent="-171450">
              <a:buFontTx/>
              <a:buChar char="-"/>
            </a:pPr>
            <a:r>
              <a:rPr lang="en-US" dirty="0"/>
              <a:t>ml/</a:t>
            </a:r>
            <a:r>
              <a:rPr lang="en-US" dirty="0" err="1"/>
              <a:t>hr</a:t>
            </a:r>
            <a:r>
              <a:rPr lang="en-US" dirty="0"/>
              <a:t> x 80 = mcg/</a:t>
            </a:r>
            <a:r>
              <a:rPr lang="en-US" dirty="0" err="1"/>
              <a:t>hr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/60 = mcg/min</a:t>
            </a:r>
          </a:p>
          <a:p>
            <a:pPr marL="171450" indent="-171450">
              <a:buFontTx/>
              <a:buChar char="-"/>
            </a:pPr>
            <a:r>
              <a:rPr lang="en-US" dirty="0"/>
              <a:t>/kg = mcg/kg/min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13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Propofol between Alfentanil and Remifentanil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0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Electrolyte imbalance</a:t>
            </a:r>
          </a:p>
          <a:p>
            <a:r>
              <a:rPr lang="en-US" dirty="0"/>
              <a:t>Hypoxia</a:t>
            </a:r>
          </a:p>
          <a:p>
            <a:r>
              <a:rPr lang="en-US" dirty="0"/>
              <a:t>Infection/sepsis</a:t>
            </a:r>
            <a:br>
              <a:rPr lang="en-US" dirty="0"/>
            </a:br>
            <a:r>
              <a:rPr lang="en-US" dirty="0" err="1"/>
              <a:t>Anaemia</a:t>
            </a:r>
            <a:endParaRPr lang="en-US" dirty="0"/>
          </a:p>
          <a:p>
            <a:r>
              <a:rPr lang="en-US" dirty="0"/>
              <a:t>Cardiac arrest/surgery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27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Electrolyte imbalance</a:t>
            </a:r>
          </a:p>
          <a:p>
            <a:r>
              <a:rPr lang="en-US" dirty="0"/>
              <a:t>Hypoxia</a:t>
            </a:r>
          </a:p>
          <a:p>
            <a:r>
              <a:rPr lang="en-US" dirty="0"/>
              <a:t>Infection/sepsis</a:t>
            </a:r>
            <a:br>
              <a:rPr lang="en-US" dirty="0"/>
            </a:br>
            <a:r>
              <a:rPr lang="en-US" dirty="0" err="1"/>
              <a:t>Anaemia</a:t>
            </a:r>
            <a:endParaRPr lang="en-US" dirty="0"/>
          </a:p>
          <a:p>
            <a:r>
              <a:rPr lang="en-US" dirty="0"/>
              <a:t>Cardiac arrest/surgery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37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Chest pain</a:t>
            </a:r>
          </a:p>
          <a:p>
            <a:r>
              <a:rPr lang="en-US" dirty="0">
                <a:solidFill>
                  <a:schemeClr val="tx1"/>
                </a:solidFill>
              </a:rPr>
              <a:t>Tachypnoea</a:t>
            </a:r>
          </a:p>
          <a:p>
            <a:r>
              <a:rPr lang="en-US" dirty="0">
                <a:solidFill>
                  <a:schemeClr val="tx1"/>
                </a:solidFill>
              </a:rPr>
              <a:t>Decreased LOC</a:t>
            </a:r>
          </a:p>
          <a:p>
            <a:r>
              <a:rPr lang="en-US" dirty="0">
                <a:solidFill>
                  <a:schemeClr val="tx1"/>
                </a:solidFill>
              </a:rPr>
              <a:t>Heart Failure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Hypotension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45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Chest pain</a:t>
            </a:r>
          </a:p>
          <a:p>
            <a:r>
              <a:rPr lang="en-US" dirty="0"/>
              <a:t>Tachypnoea</a:t>
            </a:r>
          </a:p>
          <a:p>
            <a:r>
              <a:rPr lang="en-US" dirty="0"/>
              <a:t>Decreased LOC</a:t>
            </a:r>
          </a:p>
          <a:p>
            <a:r>
              <a:rPr lang="en-US" dirty="0"/>
              <a:t>Heart Failure</a:t>
            </a:r>
            <a:br>
              <a:rPr lang="en-US" dirty="0"/>
            </a:br>
            <a:r>
              <a:rPr lang="en-US" dirty="0"/>
              <a:t>Hypotension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48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Amiodarone</a:t>
            </a:r>
          </a:p>
          <a:p>
            <a:r>
              <a:rPr lang="en-US" dirty="0"/>
              <a:t>Beta blockers</a:t>
            </a:r>
          </a:p>
          <a:p>
            <a:r>
              <a:rPr lang="en-US" dirty="0"/>
              <a:t>Calcium channel blockers</a:t>
            </a:r>
          </a:p>
          <a:p>
            <a:r>
              <a:rPr lang="en-GB" dirty="0"/>
              <a:t>Digoxin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86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Amiodarone</a:t>
            </a:r>
          </a:p>
          <a:p>
            <a:r>
              <a:rPr lang="en-US" dirty="0"/>
              <a:t>Beta blockers</a:t>
            </a:r>
          </a:p>
          <a:p>
            <a:r>
              <a:rPr lang="en-US" dirty="0"/>
              <a:t>Calcium channel blockers</a:t>
            </a:r>
          </a:p>
          <a:p>
            <a:r>
              <a:rPr lang="en-GB" dirty="0"/>
              <a:t>Digoxin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92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Bronchospasm</a:t>
            </a:r>
          </a:p>
          <a:p>
            <a:r>
              <a:rPr lang="en-US" dirty="0">
                <a:solidFill>
                  <a:schemeClr val="tx1"/>
                </a:solidFill>
              </a:rPr>
              <a:t>AF</a:t>
            </a:r>
          </a:p>
          <a:p>
            <a:r>
              <a:rPr lang="en-US" dirty="0">
                <a:solidFill>
                  <a:schemeClr val="tx1"/>
                </a:solidFill>
              </a:rPr>
              <a:t>Other </a:t>
            </a:r>
            <a:r>
              <a:rPr lang="en-US" dirty="0" err="1">
                <a:solidFill>
                  <a:schemeClr val="tx1"/>
                </a:solidFill>
              </a:rPr>
              <a:t>dysryhtmias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Pain</a:t>
            </a:r>
          </a:p>
          <a:p>
            <a:r>
              <a:rPr lang="en-US" dirty="0">
                <a:solidFill>
                  <a:schemeClr val="tx1"/>
                </a:solidFill>
              </a:rPr>
              <a:t>Pre-eclampsia</a:t>
            </a:r>
          </a:p>
          <a:p>
            <a:r>
              <a:rPr lang="en-US" dirty="0">
                <a:solidFill>
                  <a:schemeClr val="tx1"/>
                </a:solidFill>
              </a:rPr>
              <a:t>Laryngoscopy</a:t>
            </a:r>
          </a:p>
          <a:p>
            <a:r>
              <a:rPr lang="en-US" dirty="0">
                <a:solidFill>
                  <a:schemeClr val="tx1"/>
                </a:solidFill>
              </a:rPr>
              <a:t>Hypertension in </a:t>
            </a:r>
            <a:r>
              <a:rPr lang="en-US" dirty="0" err="1">
                <a:solidFill>
                  <a:schemeClr val="tx1"/>
                </a:solidFill>
              </a:rPr>
              <a:t>phaeo</a:t>
            </a:r>
            <a:r>
              <a:rPr lang="en-US" dirty="0">
                <a:solidFill>
                  <a:schemeClr val="tx1"/>
                </a:solidFill>
              </a:rPr>
              <a:t> storms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52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Bronchospasm</a:t>
            </a:r>
          </a:p>
          <a:p>
            <a:r>
              <a:rPr lang="en-US" dirty="0"/>
              <a:t>AF</a:t>
            </a:r>
          </a:p>
          <a:p>
            <a:r>
              <a:rPr lang="en-US" dirty="0"/>
              <a:t>Other </a:t>
            </a:r>
            <a:r>
              <a:rPr lang="en-US" dirty="0" err="1"/>
              <a:t>dysryhtmias</a:t>
            </a:r>
            <a:endParaRPr lang="en-US" dirty="0"/>
          </a:p>
          <a:p>
            <a:r>
              <a:rPr lang="en-US" dirty="0"/>
              <a:t>Pain</a:t>
            </a:r>
          </a:p>
          <a:p>
            <a:r>
              <a:rPr lang="en-US" dirty="0"/>
              <a:t>Pre-eclampsia</a:t>
            </a:r>
          </a:p>
          <a:p>
            <a:r>
              <a:rPr lang="en-US" dirty="0"/>
              <a:t>Laryngoscopy</a:t>
            </a:r>
          </a:p>
          <a:p>
            <a:r>
              <a:rPr lang="en-US" dirty="0"/>
              <a:t>Hypertension in </a:t>
            </a:r>
            <a:r>
              <a:rPr lang="en-US" dirty="0" err="1"/>
              <a:t>phaeo</a:t>
            </a:r>
            <a:r>
              <a:rPr lang="en-US" dirty="0"/>
              <a:t> storms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40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Indication</a:t>
            </a:r>
          </a:p>
          <a:p>
            <a:r>
              <a:rPr lang="en-US" dirty="0"/>
              <a:t>Length of having it</a:t>
            </a:r>
          </a:p>
          <a:p>
            <a:r>
              <a:rPr lang="en-US" dirty="0"/>
              <a:t>CHADS2VASC</a:t>
            </a:r>
          </a:p>
          <a:p>
            <a:r>
              <a:rPr lang="en-US" dirty="0"/>
              <a:t>Need for DCCV</a:t>
            </a:r>
          </a:p>
          <a:p>
            <a:endParaRPr lang="en-US" dirty="0"/>
          </a:p>
          <a:p>
            <a:r>
              <a:rPr lang="en-US" dirty="0"/>
              <a:t>Pathology</a:t>
            </a:r>
          </a:p>
          <a:p>
            <a:r>
              <a:rPr lang="en-US" dirty="0"/>
              <a:t>AKI/renal function</a:t>
            </a:r>
          </a:p>
          <a:p>
            <a:r>
              <a:rPr lang="en-GB" dirty="0"/>
              <a:t>Surgical or practical procedures to be performed</a:t>
            </a:r>
          </a:p>
          <a:p>
            <a:r>
              <a:rPr lang="en-GB" dirty="0"/>
              <a:t>Which drug – short </a:t>
            </a:r>
            <a:r>
              <a:rPr lang="en-GB"/>
              <a:t>acting reversible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89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 attributable to reversible, non-cardiac disease - only 15% patients remain in AF at discharge…hypoxia….electrolytes…sepsis</a:t>
            </a:r>
          </a:p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likely to adversely affect </a:t>
            </a:r>
            <a:r>
              <a:rPr lang="en-GB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haemodynamics</a:t>
            </a:r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etc</a:t>
            </a:r>
          </a:p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 may be a secondary marker of severity of disease process</a:t>
            </a:r>
          </a:p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 less likely to cause death from stroke</a:t>
            </a:r>
          </a:p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 more likely to cause MOF/dysfunction</a:t>
            </a:r>
          </a:p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Anticoagulation for AF is typically delayed ( usually have higher bleed risk </a:t>
            </a:r>
            <a:r>
              <a:rPr lang="en-GB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 op)</a:t>
            </a:r>
          </a:p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‘best pharmacotherapy’ option , at 12 hours cardioversion rates are: </a:t>
            </a:r>
          </a:p>
          <a:p>
            <a:pPr marL="0" indent="0">
              <a:buNone/>
            </a:pPr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Amiodarone 40-76%</a:t>
            </a:r>
          </a:p>
          <a:p>
            <a:pPr marL="0" indent="0">
              <a:buNone/>
            </a:pPr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Esmolol/flecainide 60%-100%</a:t>
            </a:r>
          </a:p>
          <a:p>
            <a:pPr marL="0" indent="0">
              <a:buNone/>
            </a:pPr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Magnesium 51-93%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7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7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Emergencies: severe hypo/hypertension, bradycardia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5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XR patient, time and date</a:t>
            </a:r>
          </a:p>
          <a:p>
            <a:r>
              <a:rPr lang="en-GB" dirty="0"/>
              <a:t>Descends the thorax in midline</a:t>
            </a:r>
          </a:p>
          <a:p>
            <a:r>
              <a:rPr lang="en-GB" dirty="0"/>
              <a:t>Bisects carina or main bronchi</a:t>
            </a:r>
          </a:p>
          <a:p>
            <a:r>
              <a:rPr lang="en-GB" dirty="0"/>
              <a:t>Pass in midline and crosses diaphragm</a:t>
            </a:r>
          </a:p>
          <a:p>
            <a:r>
              <a:rPr lang="en-GB" dirty="0"/>
              <a:t>Tip in LUQ below diaphragm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3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XR patient, time and date</a:t>
            </a:r>
          </a:p>
          <a:p>
            <a:r>
              <a:rPr lang="en-GB" dirty="0"/>
              <a:t>Descends the thorax in midline</a:t>
            </a:r>
          </a:p>
          <a:p>
            <a:r>
              <a:rPr lang="en-GB" dirty="0"/>
              <a:t>Bisects carina or main bronchi</a:t>
            </a:r>
          </a:p>
          <a:p>
            <a:r>
              <a:rPr lang="en-GB" dirty="0"/>
              <a:t>Pass in midline and crosses diaphragm</a:t>
            </a:r>
          </a:p>
          <a:p>
            <a:r>
              <a:rPr lang="en-GB" dirty="0"/>
              <a:t>Tip in LUQ below diaphragm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3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XR patient, time and date</a:t>
            </a:r>
          </a:p>
          <a:p>
            <a:r>
              <a:rPr lang="en-GB" dirty="0"/>
              <a:t>Descends the thorax in midline</a:t>
            </a:r>
          </a:p>
          <a:p>
            <a:r>
              <a:rPr lang="en-GB" dirty="0"/>
              <a:t>Bisects carina or main bronchi</a:t>
            </a:r>
          </a:p>
          <a:p>
            <a:r>
              <a:rPr lang="en-GB" dirty="0"/>
              <a:t>Pass in midline and crosses diaphragm</a:t>
            </a:r>
          </a:p>
          <a:p>
            <a:r>
              <a:rPr lang="en-GB" dirty="0"/>
              <a:t>Tip in LUQ below diaphragm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If SV: sit up, deep breathe, cough </a:t>
            </a:r>
            <a:r>
              <a:rPr lang="en-US" b="1" dirty="0" err="1">
                <a:solidFill>
                  <a:schemeClr val="tx1"/>
                </a:solidFill>
              </a:rPr>
              <a:t>etc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Ensure sedation and paralysis appropriate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Treat any underlying cause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Increase FiO2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Increase mean airway pressure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Increase PEEP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Prone ventilation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ECMO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1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Fluid overload</a:t>
            </a:r>
          </a:p>
          <a:p>
            <a:r>
              <a:rPr lang="en-US" dirty="0"/>
              <a:t>Acidosis</a:t>
            </a:r>
          </a:p>
          <a:p>
            <a:r>
              <a:rPr lang="en-US" dirty="0" err="1"/>
              <a:t>Hyperkalaemia</a:t>
            </a:r>
            <a:endParaRPr lang="en-US" dirty="0"/>
          </a:p>
          <a:p>
            <a:r>
              <a:rPr lang="en-US" dirty="0" err="1"/>
              <a:t>Uraemia</a:t>
            </a:r>
            <a:endParaRPr lang="en-US" dirty="0"/>
          </a:p>
          <a:p>
            <a:r>
              <a:rPr lang="en-US" dirty="0"/>
              <a:t>Other toxins</a:t>
            </a:r>
          </a:p>
          <a:p>
            <a:r>
              <a:rPr lang="en-US" dirty="0"/>
              <a:t>AS part of clinical course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1D373-96F5-49B7-934A-21623277B6B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5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3644-AAFA-4E2A-83AF-283A688BB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27BAD-8267-460F-B2E0-2509BD7B0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CCF7-6A23-415E-A1FB-08D6EA84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05ADF-D0B9-4356-9D34-95D85E4C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A292-F31F-47E2-A06F-FC400860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7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F0FD-80B4-4B40-BCB6-09C9D86D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D430E-7E61-4292-B1E8-709D91EEE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3C0B-76AF-49BE-B919-B543EAAC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E0D5-5606-4668-960A-E7BE4B79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375D2-6619-473C-847E-AFA37B0D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0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5EF73-5D54-4D70-9EBB-240A0A268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6DB6D-AFAF-4321-A749-33BA13F26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F608-40FF-4554-9C05-2B7C1129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CDD69-D083-4872-82A8-2E26FFA8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6AE70-D4FD-42F4-AB7D-40948C81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9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7FA4-A053-4DAB-A116-A6975EA2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EAFD-8A26-4268-AC9A-B2A28534B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3434C-B1E2-4324-8DA2-00735F17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FEDB-F24D-4AEA-B096-9E5A0E8D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BF633-328B-44AD-8C51-C46EAB9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6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FBD4-BDC7-41DE-ADE2-AE53088B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0307E-E9DE-4F12-9F80-2FA58FEFB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091F-6F03-4AD0-8B3F-ED47E4C8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C118-131D-4422-A745-0856062D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A131-2400-43D2-A610-7DF9D3F8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6A7E-FF58-411A-B3B3-A18F61D5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5077D-3786-48DF-915E-4CB53D9B4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D8A98-5A01-4848-A6B2-1823BD350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0674D-B133-490A-9C45-B9580C56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F3AED-447A-41E1-B853-F14D0317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50DD-D88C-4BBE-AC52-2C9CE430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6936-7ABE-47AF-8BAA-645B27C0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9CD4-9EEA-41D7-966F-8E262C067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490DB-9800-40FA-9170-6FC68FA5A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B2CC0-A0B4-4C52-86DE-6E3140F72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662ED-163E-4E1E-9E47-4C1E503EC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C1B13-C806-48BB-B310-255A6FD1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DBC8A-B29D-46AE-9BD7-7EA5623F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7D973-9C76-4FAC-A4D4-4FB722A3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7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6DD4-7794-44C0-A0B5-663ADAB0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0D3A4-B865-4343-8A8D-A2267EBE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20EDA-24E6-4B05-B1B3-3305AEB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3F6AF-CD85-48FE-A799-E47BDC0A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5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329EC-E687-4130-BFFE-21535127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361A2-B878-472C-8DF7-8ED261F6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C873-B8FC-4389-8213-B8E5EB5D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4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EC8E-5C21-4EB2-9871-09D2966A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1DFA-7466-43A7-9AB2-DA76D62B0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2009-6C33-43C3-8CCB-A37890059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D5EB4-3396-41DF-91C7-FD81A897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3431B-1093-4752-B83D-880BD564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6E2BA-9E3C-46C8-B44F-4EC3B07D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3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D94F-D1FB-4B4D-9713-79012B73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EEA17-91A3-401C-8D18-E2E3182A7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5B571-4793-4415-9C6F-F3BFDB858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D758E-5626-432D-AA19-95B1B306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CF739-E4A3-4D4E-B601-A84319BA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A19E5-1F03-4DC4-9E18-AE71405A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7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E56416-B49B-4C80-A45A-514F1162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C5DC-9CE5-4EB6-BCAF-8B54078C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3CAB6-F288-43BF-B2D4-799D54514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6CD9-5A28-4A9C-91A4-3DF7565BF961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B7A0-B693-4039-870F-59181BF5A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E8DD0-E29C-47F8-8514-F39C05588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C989-8F1F-4BC9-8475-8C9B8FA75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9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5.xml"/><Relationship Id="rId18" Type="http://schemas.openxmlformats.org/officeDocument/2006/relationships/slide" Target="slide4.xml"/><Relationship Id="rId26" Type="http://schemas.openxmlformats.org/officeDocument/2006/relationships/slide" Target="slide59.xml"/><Relationship Id="rId3" Type="http://schemas.openxmlformats.org/officeDocument/2006/relationships/slide" Target="slide29.xml"/><Relationship Id="rId21" Type="http://schemas.openxmlformats.org/officeDocument/2006/relationships/slide" Target="slide13.xml"/><Relationship Id="rId7" Type="http://schemas.openxmlformats.org/officeDocument/2006/relationships/slide" Target="slide31.xml"/><Relationship Id="rId12" Type="http://schemas.openxmlformats.org/officeDocument/2006/relationships/slide" Target="slide44.xml"/><Relationship Id="rId17" Type="http://schemas.openxmlformats.org/officeDocument/2006/relationships/slide" Target="slide57.xml"/><Relationship Id="rId25" Type="http://schemas.openxmlformats.org/officeDocument/2006/relationships/slide" Target="slide49.xml"/><Relationship Id="rId2" Type="http://schemas.openxmlformats.org/officeDocument/2006/relationships/slide" Target="slide19.xml"/><Relationship Id="rId16" Type="http://schemas.openxmlformats.org/officeDocument/2006/relationships/slide" Target="slide47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33.xml"/><Relationship Id="rId24" Type="http://schemas.openxmlformats.org/officeDocument/2006/relationships/slide" Target="slide37.xml"/><Relationship Id="rId5" Type="http://schemas.openxmlformats.org/officeDocument/2006/relationships/slide" Target="slide51.xml"/><Relationship Id="rId15" Type="http://schemas.openxmlformats.org/officeDocument/2006/relationships/slide" Target="slide35.xml"/><Relationship Id="rId23" Type="http://schemas.openxmlformats.org/officeDocument/2006/relationships/slide" Target="slide27.xml"/><Relationship Id="rId10" Type="http://schemas.openxmlformats.org/officeDocument/2006/relationships/slide" Target="slide23.xml"/><Relationship Id="rId19" Type="http://schemas.openxmlformats.org/officeDocument/2006/relationships/slide" Target="slide7.xml"/><Relationship Id="rId4" Type="http://schemas.openxmlformats.org/officeDocument/2006/relationships/slide" Target="slide39.xml"/><Relationship Id="rId9" Type="http://schemas.openxmlformats.org/officeDocument/2006/relationships/slide" Target="slide53.xml"/><Relationship Id="rId14" Type="http://schemas.openxmlformats.org/officeDocument/2006/relationships/slide" Target="slide25.xml"/><Relationship Id="rId22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35E372-D717-4276-A1AA-8433C55BC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QUIZ TIME</a:t>
            </a:r>
            <a:endParaRPr lang="en-GB" sz="4800" b="1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4381800-C064-4EA8-97E1-622EC98C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06" y="2236787"/>
            <a:ext cx="36083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a Bundle?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Name two commonly used on ICU.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2" action="ppaction://hlinksldjump"/>
            <a:extLst>
              <a:ext uri="{FF2B5EF4-FFF2-40B4-BE49-F238E27FC236}">
                <a16:creationId xmlns:a16="http://schemas.microsoft.com/office/drawing/2014/main" id="{25169D3E-8221-4FF5-883C-BB78CAFD9981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13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257893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 group of interventions related to a disease process that, when executed together, result in better outcomes than when implemented individually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VAP and Central Line Bundles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2" action="ppaction://hlinksldjump"/>
            <a:extLst>
              <a:ext uri="{FF2B5EF4-FFF2-40B4-BE49-F238E27FC236}">
                <a16:creationId xmlns:a16="http://schemas.microsoft.com/office/drawing/2014/main" id="{DD6E1803-EE41-4844-BF73-0AA9D4D732C8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62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168966" y="2226365"/>
            <a:ext cx="4529470" cy="435996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VAP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1. Sedation holds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2. Suitability for weaning and </a:t>
            </a:r>
            <a:r>
              <a:rPr lang="en-US" sz="2800" b="1" dirty="0" err="1">
                <a:solidFill>
                  <a:schemeClr val="tx1"/>
                </a:solidFill>
              </a:rPr>
              <a:t>extubation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3. Nurse &gt;30° head up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4. Chlorhexidine mouth care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5. Subglottic suction</a:t>
            </a:r>
          </a:p>
          <a:p>
            <a:pPr marL="514350" indent="-514350" algn="ctr">
              <a:buAutoNum type="arabicPeriod" startAt="5"/>
            </a:pP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0BBB3-A6BE-42EE-B3C3-1E59C90E6864}"/>
              </a:ext>
            </a:extLst>
          </p:cNvPr>
          <p:cNvSpPr/>
          <p:nvPr/>
        </p:nvSpPr>
        <p:spPr>
          <a:xfrm>
            <a:off x="6493564" y="2226365"/>
            <a:ext cx="4529469" cy="435996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CVL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1. Checklist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2. Glove / gown / mask / Chlorhexidine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3. Catheter Site Selection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4. Skin Antisepsis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5. Dressing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Flowchart: Connector 7">
            <a:hlinkClick r:id="rId2" action="ppaction://hlinksldjump"/>
            <a:extLst>
              <a:ext uri="{FF2B5EF4-FFF2-40B4-BE49-F238E27FC236}">
                <a16:creationId xmlns:a16="http://schemas.microsoft.com/office/drawing/2014/main" id="{26A8D7BF-EFCD-46D5-AC5A-CDF3957EF311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40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double pumping?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2" action="ppaction://hlinksldjump"/>
            <a:extLst>
              <a:ext uri="{FF2B5EF4-FFF2-40B4-BE49-F238E27FC236}">
                <a16:creationId xmlns:a16="http://schemas.microsoft.com/office/drawing/2014/main" id="{698E9811-21A6-46BE-9D40-274347031D85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39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“Where one infusion is substituted for another without interrupting the flow of the drug to the patient”.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2" action="ppaction://hlinksldjump"/>
            <a:extLst>
              <a:ext uri="{FF2B5EF4-FFF2-40B4-BE49-F238E27FC236}">
                <a16:creationId xmlns:a16="http://schemas.microsoft.com/office/drawing/2014/main" id="{0C78CAD7-D77B-4F5E-B8BC-87D9AFD35AE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75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1EF68DC-3838-4F00-9B73-F231277F9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2" b="36232"/>
          <a:stretch/>
        </p:blipFill>
        <p:spPr>
          <a:xfrm>
            <a:off x="2167688" y="2855084"/>
            <a:ext cx="7856622" cy="1908313"/>
          </a:xfrm>
          <a:prstGeom prst="rect">
            <a:avLst/>
          </a:prstGeom>
        </p:spPr>
      </p:pic>
      <p:sp>
        <p:nvSpPr>
          <p:cNvPr id="7" name="Flowchart: Connector 6">
            <a:hlinkClick r:id="rId4" action="ppaction://hlinksldjump"/>
            <a:extLst>
              <a:ext uri="{FF2B5EF4-FFF2-40B4-BE49-F238E27FC236}">
                <a16:creationId xmlns:a16="http://schemas.microsoft.com/office/drawing/2014/main" id="{74439A53-63CE-4F72-A7EA-43DB7BE06E08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39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955157" y="2721935"/>
            <a:ext cx="10281684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Five steps to confirm the correct placement of an NG tube on CXR?</a:t>
            </a:r>
          </a:p>
        </p:txBody>
      </p:sp>
      <p:sp>
        <p:nvSpPr>
          <p:cNvPr id="7" name="Flowchart: Connector 6">
            <a:hlinkClick r:id="rId3" action="ppaction://hlinksldjump"/>
            <a:extLst>
              <a:ext uri="{FF2B5EF4-FFF2-40B4-BE49-F238E27FC236}">
                <a16:creationId xmlns:a16="http://schemas.microsoft.com/office/drawing/2014/main" id="{8246FFF4-787F-406F-BB5F-784EC431A7FC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64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955157" y="2721935"/>
            <a:ext cx="10281684" cy="313552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Confirm CXR is for correct patient, time and date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Descends the thorax in the midline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Bisects carina or main bronchi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Pass in midline and crosses diaphragm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Tip is seen below diaphragm (on left)</a:t>
            </a:r>
          </a:p>
        </p:txBody>
      </p:sp>
      <p:sp>
        <p:nvSpPr>
          <p:cNvPr id="7" name="Flowchart: Connector 6">
            <a:hlinkClick r:id="rId3" action="ppaction://hlinksldjump"/>
            <a:extLst>
              <a:ext uri="{FF2B5EF4-FFF2-40B4-BE49-F238E27FC236}">
                <a16:creationId xmlns:a16="http://schemas.microsoft.com/office/drawing/2014/main" id="{6B96C15A-CC16-42ED-A8C5-83B32563485D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1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AD11BAB3-6795-4316-B2BC-C6DF8690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06" y="2224291"/>
            <a:ext cx="5295787" cy="4355413"/>
          </a:xfrm>
          <a:prstGeom prst="rect">
            <a:avLst/>
          </a:prstGeom>
        </p:spPr>
      </p:pic>
      <p:sp>
        <p:nvSpPr>
          <p:cNvPr id="8" name="Flowchart: Connector 7">
            <a:hlinkClick r:id="rId4" action="ppaction://hlinksldjump"/>
            <a:extLst>
              <a:ext uri="{FF2B5EF4-FFF2-40B4-BE49-F238E27FC236}">
                <a16:creationId xmlns:a16="http://schemas.microsoft.com/office/drawing/2014/main" id="{29688890-7865-4C8C-9350-CCE36E7DD3D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29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Which drugs should you consider preparing for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emergency intubation?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8AE51A0D-2773-417D-A621-3AA596D3D0B5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77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35E372-D717-4276-A1AA-8433C55BC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0239"/>
            <a:ext cx="9144000" cy="2249557"/>
          </a:xfrm>
        </p:spPr>
        <p:txBody>
          <a:bodyPr>
            <a:normAutofit/>
          </a:bodyPr>
          <a:lstStyle/>
          <a:p>
            <a:r>
              <a:rPr lang="en-US" sz="96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00B050"/>
                  </a:outerShdw>
                </a:effectLst>
              </a:rPr>
              <a:t>JEOPARDY</a:t>
            </a:r>
            <a:endParaRPr lang="en-GB" sz="115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00B050"/>
                </a:outerShdw>
              </a:effectLst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4381800-C064-4EA8-97E1-622EC98C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86" y="5376777"/>
            <a:ext cx="2625828" cy="7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1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292572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Ketamine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Propofol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Fentanyl / Alfentanil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Rocuronium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Metaraminol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Adrenaline 1:1000 and 1:10000</a:t>
            </a: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DB8AE36C-F010-4B4E-A13D-5E62130550E3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7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would you increase oxygenation in an intubated patient?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6275AEF2-6484-4732-B4D5-BF660C40E13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10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348636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SV:</a:t>
            </a:r>
            <a:r>
              <a:rPr lang="en-GB" sz="2800" b="1" dirty="0">
                <a:solidFill>
                  <a:schemeClr val="tx1"/>
                </a:solidFill>
              </a:rPr>
              <a:t>Ensure sedation and paralysis appropriate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Increase FiO2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Treat any underlying cause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Increase mean airway pressure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Increase PEEP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Prone ventilation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ECMO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3" action="ppaction://hlinksldjump"/>
            <a:extLst>
              <a:ext uri="{FF2B5EF4-FFF2-40B4-BE49-F238E27FC236}">
                <a16:creationId xmlns:a16="http://schemas.microsoft.com/office/drawing/2014/main" id="{827F362F-F02A-4238-B662-DCCB359F8DFC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96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would you set up a ventilator for an intubated patient post laparotomy, IBW 70kg?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3BEA15F0-290C-48A2-A06C-6D8F336DB1C4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1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292572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Mode: VC / PC / PRVC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VT 420mls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PEEP 6-8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RR 15-20/min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I:E 1:2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FiO2 0.5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8AB12AE9-827B-48F7-934D-223A685B903D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26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five complications of mechanical ventilation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51B0E3EF-C083-48CE-8E77-DD6ECEAF611E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2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561513"/>
            <a:ext cx="10353313" cy="363073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Airway</a:t>
            </a:r>
            <a:r>
              <a:rPr lang="en-GB" sz="2800" b="1" dirty="0">
                <a:solidFill>
                  <a:schemeClr val="tx1"/>
                </a:solidFill>
              </a:rPr>
              <a:t> damage or loss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Excess force: </a:t>
            </a:r>
            <a:r>
              <a:rPr lang="en-GB" sz="2800" b="1" dirty="0" err="1">
                <a:solidFill>
                  <a:schemeClr val="tx1"/>
                </a:solidFill>
              </a:rPr>
              <a:t>volutrauma</a:t>
            </a:r>
            <a:r>
              <a:rPr lang="en-GB" sz="2800" b="1" dirty="0">
                <a:solidFill>
                  <a:schemeClr val="tx1"/>
                </a:solidFill>
              </a:rPr>
              <a:t>, barotrauma, atelectotrauma, biotrauma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Oxygen toxicity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VAP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Deranged acid base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Haemodynamic instability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Sedation related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Muscle weakness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DDD9229F-A4C1-4CF1-AD36-549AA6285E44}"/>
              </a:ext>
            </a:extLst>
          </p:cNvPr>
          <p:cNvSpPr/>
          <p:nvPr/>
        </p:nvSpPr>
        <p:spPr>
          <a:xfrm>
            <a:off x="11405936" y="6051883"/>
            <a:ext cx="625642" cy="601579"/>
          </a:xfrm>
          <a:prstGeom prst="flowChartConnector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989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four complications of prone ventilation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BE744E58-23C2-47F1-B03E-D1829BCC19EA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514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1F846-D335-4578-9BD7-DAD3A7C6B9D9}"/>
              </a:ext>
            </a:extLst>
          </p:cNvPr>
          <p:cNvSpPr/>
          <p:nvPr/>
        </p:nvSpPr>
        <p:spPr>
          <a:xfrm>
            <a:off x="3831266" y="1210340"/>
            <a:ext cx="4529468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VENTILATION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322968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ETT displacement/</a:t>
            </a:r>
            <a:r>
              <a:rPr lang="en-US" sz="2800" b="1" dirty="0" err="1">
                <a:solidFill>
                  <a:schemeClr val="tx1"/>
                </a:solidFill>
              </a:rPr>
              <a:t>obstuction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Difficult/malfunctioning IV access</a:t>
            </a:r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Oedema/pressure sores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Retinal or conjunctival changes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Nerve compression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Haemodynamic</a:t>
            </a:r>
            <a:r>
              <a:rPr lang="en-US" sz="2800" b="1" dirty="0">
                <a:solidFill>
                  <a:schemeClr val="tx1"/>
                </a:solidFill>
              </a:rPr>
              <a:t> instability</a:t>
            </a:r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8BD72243-6CDB-4A0F-9C45-802DC07FE11F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34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five reasons to commence renal replacement therapy on ICU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FCF48C36-4B49-4728-A801-524A4F239701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1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1292C0-BE03-48F2-B201-904911F732A7}"/>
              </a:ext>
            </a:extLst>
          </p:cNvPr>
          <p:cNvSpPr/>
          <p:nvPr/>
        </p:nvSpPr>
        <p:spPr>
          <a:xfrm>
            <a:off x="2711007" y="381001"/>
            <a:ext cx="2085164" cy="751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VENTILATION</a:t>
            </a:r>
            <a:endParaRPr lang="en-GB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1CEAD3-E964-443B-9C68-6F1569002C47}"/>
              </a:ext>
            </a:extLst>
          </p:cNvPr>
          <p:cNvSpPr/>
          <p:nvPr/>
        </p:nvSpPr>
        <p:spPr>
          <a:xfrm>
            <a:off x="5060507" y="381001"/>
            <a:ext cx="2085164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ORGAN SYSTEMS</a:t>
            </a:r>
            <a:endParaRPr lang="en-GB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DBDA0A-4AB3-4CBC-B472-753BBC1407D2}"/>
              </a:ext>
            </a:extLst>
          </p:cNvPr>
          <p:cNvSpPr/>
          <p:nvPr/>
        </p:nvSpPr>
        <p:spPr>
          <a:xfrm>
            <a:off x="7410007" y="381001"/>
            <a:ext cx="2085164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DRUGS</a:t>
            </a:r>
            <a:endParaRPr lang="en-GB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F704D0-A920-4F64-9C00-147B623FF09B}"/>
              </a:ext>
            </a:extLst>
          </p:cNvPr>
          <p:cNvSpPr/>
          <p:nvPr/>
        </p:nvSpPr>
        <p:spPr>
          <a:xfrm>
            <a:off x="9759507" y="381000"/>
            <a:ext cx="2085164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ATRIAL FIBRILLATION</a:t>
            </a:r>
            <a:endParaRPr lang="en-GB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9A59432-FC55-4548-9B68-0D7EEDC1BCC7}"/>
              </a:ext>
            </a:extLst>
          </p:cNvPr>
          <p:cNvSpPr/>
          <p:nvPr/>
        </p:nvSpPr>
        <p:spPr>
          <a:xfrm>
            <a:off x="2711007" y="1277679"/>
            <a:ext cx="2085164" cy="9963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" action="ppaction://hlinksldjump"/>
              </a:rPr>
              <a:t>5</a:t>
            </a:r>
            <a:endParaRPr lang="en-GB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9BA8AFD-F00B-4758-80EE-B2AE3D0916A7}"/>
              </a:ext>
            </a:extLst>
          </p:cNvPr>
          <p:cNvSpPr/>
          <p:nvPr/>
        </p:nvSpPr>
        <p:spPr>
          <a:xfrm>
            <a:off x="5060507" y="1277679"/>
            <a:ext cx="2085164" cy="9963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3" action="ppaction://hlinksldjump"/>
              </a:rPr>
              <a:t>5</a:t>
            </a:r>
            <a:endParaRPr lang="en-GB" sz="28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310E1A-2335-41B8-9668-9CE433BDBE0F}"/>
              </a:ext>
            </a:extLst>
          </p:cNvPr>
          <p:cNvSpPr/>
          <p:nvPr/>
        </p:nvSpPr>
        <p:spPr>
          <a:xfrm>
            <a:off x="7410007" y="1277679"/>
            <a:ext cx="2085164" cy="9963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4" action="ppaction://hlinksldjump"/>
              </a:rPr>
              <a:t>5</a:t>
            </a:r>
            <a:endParaRPr lang="en-GB" sz="28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B9BF76C-F150-4E75-863E-5348EADFCC37}"/>
              </a:ext>
            </a:extLst>
          </p:cNvPr>
          <p:cNvSpPr/>
          <p:nvPr/>
        </p:nvSpPr>
        <p:spPr>
          <a:xfrm>
            <a:off x="9759507" y="1277678"/>
            <a:ext cx="2085164" cy="99639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5" action="ppaction://hlinksldjump"/>
              </a:rPr>
              <a:t>5</a:t>
            </a:r>
            <a:endParaRPr lang="en-GB" sz="28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9CB54B0-2C9D-4C09-947D-A7B0873FA24F}"/>
              </a:ext>
            </a:extLst>
          </p:cNvPr>
          <p:cNvSpPr/>
          <p:nvPr/>
        </p:nvSpPr>
        <p:spPr>
          <a:xfrm>
            <a:off x="2711007" y="2352283"/>
            <a:ext cx="2085164" cy="9963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6" action="ppaction://hlinksldjump"/>
              </a:rPr>
              <a:t>10</a:t>
            </a:r>
            <a:endParaRPr lang="en-GB" sz="2800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463A324-0B5A-4B42-8BD5-CD9969558F2E}"/>
              </a:ext>
            </a:extLst>
          </p:cNvPr>
          <p:cNvSpPr/>
          <p:nvPr/>
        </p:nvSpPr>
        <p:spPr>
          <a:xfrm>
            <a:off x="5060507" y="2352282"/>
            <a:ext cx="2085164" cy="9963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7" action="ppaction://hlinksldjump"/>
              </a:rPr>
              <a:t>10</a:t>
            </a:r>
            <a:endParaRPr lang="en-GB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DC2E312-DAB3-491C-ABD7-9E42D5CAEC65}"/>
              </a:ext>
            </a:extLst>
          </p:cNvPr>
          <p:cNvSpPr/>
          <p:nvPr/>
        </p:nvSpPr>
        <p:spPr>
          <a:xfrm>
            <a:off x="7410007" y="2352281"/>
            <a:ext cx="2085164" cy="9963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8" action="ppaction://hlinksldjump"/>
              </a:rPr>
              <a:t>10</a:t>
            </a:r>
            <a:endParaRPr lang="en-GB" sz="28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37BDF54-C0B6-4C29-8354-88EAFE8C43D9}"/>
              </a:ext>
            </a:extLst>
          </p:cNvPr>
          <p:cNvSpPr/>
          <p:nvPr/>
        </p:nvSpPr>
        <p:spPr>
          <a:xfrm>
            <a:off x="9759507" y="2351985"/>
            <a:ext cx="2085164" cy="99639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9" action="ppaction://hlinksldjump"/>
              </a:rPr>
              <a:t>10</a:t>
            </a:r>
            <a:endParaRPr lang="en-GB" sz="28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F33937A-418D-4BD4-8F07-FDCA571E6C2F}"/>
              </a:ext>
            </a:extLst>
          </p:cNvPr>
          <p:cNvSpPr/>
          <p:nvPr/>
        </p:nvSpPr>
        <p:spPr>
          <a:xfrm>
            <a:off x="2711007" y="3426887"/>
            <a:ext cx="2085164" cy="9963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0" action="ppaction://hlinksldjump"/>
              </a:rPr>
              <a:t>15</a:t>
            </a:r>
            <a:endParaRPr lang="en-GB" sz="2800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9B16C9C-EE5C-4AB7-ADCF-00CDB65BA6EE}"/>
              </a:ext>
            </a:extLst>
          </p:cNvPr>
          <p:cNvSpPr/>
          <p:nvPr/>
        </p:nvSpPr>
        <p:spPr>
          <a:xfrm>
            <a:off x="5060507" y="3431513"/>
            <a:ext cx="2085164" cy="9963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1" action="ppaction://hlinksldjump"/>
              </a:rPr>
              <a:t>15</a:t>
            </a:r>
            <a:endParaRPr lang="en-GB" sz="28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C77FECB-4BD7-425A-9BD6-176DE8B09ADC}"/>
              </a:ext>
            </a:extLst>
          </p:cNvPr>
          <p:cNvSpPr/>
          <p:nvPr/>
        </p:nvSpPr>
        <p:spPr>
          <a:xfrm>
            <a:off x="7410007" y="3426883"/>
            <a:ext cx="2085164" cy="9963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2" action="ppaction://hlinksldjump"/>
              </a:rPr>
              <a:t>15</a:t>
            </a:r>
            <a:endParaRPr lang="en-GB" sz="28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1FED7D-B5DA-42B5-B9A2-50885FC171BE}"/>
              </a:ext>
            </a:extLst>
          </p:cNvPr>
          <p:cNvSpPr/>
          <p:nvPr/>
        </p:nvSpPr>
        <p:spPr>
          <a:xfrm>
            <a:off x="9759507" y="3426292"/>
            <a:ext cx="2085164" cy="99639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3" action="ppaction://hlinksldjump"/>
              </a:rPr>
              <a:t>15</a:t>
            </a:r>
            <a:endParaRPr lang="en-GB" sz="2800" b="1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E1C8B61-55D8-4604-9C63-D0CB7212504F}"/>
              </a:ext>
            </a:extLst>
          </p:cNvPr>
          <p:cNvSpPr/>
          <p:nvPr/>
        </p:nvSpPr>
        <p:spPr>
          <a:xfrm>
            <a:off x="2711007" y="4501490"/>
            <a:ext cx="2085164" cy="9963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4" action="ppaction://hlinksldjump"/>
              </a:rPr>
              <a:t>20</a:t>
            </a:r>
            <a:endParaRPr lang="en-GB" sz="2800" b="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5A643DB-7D10-4987-BB12-B89E92F1B4E0}"/>
              </a:ext>
            </a:extLst>
          </p:cNvPr>
          <p:cNvSpPr/>
          <p:nvPr/>
        </p:nvSpPr>
        <p:spPr>
          <a:xfrm>
            <a:off x="5046329" y="4510744"/>
            <a:ext cx="2085164" cy="9963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5" action="ppaction://hlinksldjump"/>
              </a:rPr>
              <a:t>20</a:t>
            </a:r>
            <a:endParaRPr lang="en-GB" sz="2800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B4B5EDF-3EB9-4BC5-BD61-CE90F9A76EBB}"/>
              </a:ext>
            </a:extLst>
          </p:cNvPr>
          <p:cNvSpPr/>
          <p:nvPr/>
        </p:nvSpPr>
        <p:spPr>
          <a:xfrm>
            <a:off x="7410007" y="4501485"/>
            <a:ext cx="2085164" cy="9963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6" action="ppaction://hlinksldjump"/>
              </a:rPr>
              <a:t>20</a:t>
            </a:r>
            <a:endParaRPr lang="en-GB" sz="2800" b="1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364AB60-0BC3-4BA1-B127-7E0D01A58F87}"/>
              </a:ext>
            </a:extLst>
          </p:cNvPr>
          <p:cNvSpPr/>
          <p:nvPr/>
        </p:nvSpPr>
        <p:spPr>
          <a:xfrm>
            <a:off x="9759507" y="4500599"/>
            <a:ext cx="2085164" cy="99639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7" action="ppaction://hlinksldjump"/>
              </a:rPr>
              <a:t>20</a:t>
            </a:r>
            <a:endParaRPr lang="en-GB" sz="28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C0D5ED-2DA6-4CBD-B5DC-686199839FC1}"/>
              </a:ext>
            </a:extLst>
          </p:cNvPr>
          <p:cNvSpPr/>
          <p:nvPr/>
        </p:nvSpPr>
        <p:spPr>
          <a:xfrm>
            <a:off x="361507" y="381001"/>
            <a:ext cx="2085164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ICU CARE</a:t>
            </a:r>
            <a:endParaRPr lang="en-GB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2DEC24-3CFA-45B1-A09C-5035BCF375DB}"/>
              </a:ext>
            </a:extLst>
          </p:cNvPr>
          <p:cNvSpPr/>
          <p:nvPr/>
        </p:nvSpPr>
        <p:spPr>
          <a:xfrm>
            <a:off x="361507" y="1277679"/>
            <a:ext cx="2085164" cy="9963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8" action="ppaction://hlinksldjump"/>
              </a:rPr>
              <a:t>5</a:t>
            </a:r>
            <a:endParaRPr lang="en-GB" sz="2800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8BCE72-31A9-4D04-B522-05869F7DF190}"/>
              </a:ext>
            </a:extLst>
          </p:cNvPr>
          <p:cNvSpPr/>
          <p:nvPr/>
        </p:nvSpPr>
        <p:spPr>
          <a:xfrm>
            <a:off x="361507" y="2352283"/>
            <a:ext cx="2085164" cy="9963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19" action="ppaction://hlinksldjump"/>
              </a:rPr>
              <a:t>10</a:t>
            </a:r>
            <a:endParaRPr lang="en-GB" sz="2800" b="1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A4B020-2F1B-43CD-B8FA-DAB0D0BF671E}"/>
              </a:ext>
            </a:extLst>
          </p:cNvPr>
          <p:cNvSpPr/>
          <p:nvPr/>
        </p:nvSpPr>
        <p:spPr>
          <a:xfrm>
            <a:off x="361507" y="3426887"/>
            <a:ext cx="2085164" cy="9963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0" action="ppaction://hlinksldjump"/>
              </a:rPr>
              <a:t>15</a:t>
            </a:r>
            <a:endParaRPr lang="en-GB" sz="2800" b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5EE802A-C2D2-41EC-9FF8-930515B2C19B}"/>
              </a:ext>
            </a:extLst>
          </p:cNvPr>
          <p:cNvSpPr/>
          <p:nvPr/>
        </p:nvSpPr>
        <p:spPr>
          <a:xfrm>
            <a:off x="361507" y="4501491"/>
            <a:ext cx="2085164" cy="9963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1" action="ppaction://hlinksldjump"/>
              </a:rPr>
              <a:t>20</a:t>
            </a:r>
            <a:endParaRPr lang="en-GB" sz="2800" b="1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D7C37E7-77AB-40DA-8AD3-BCA624206FAC}"/>
              </a:ext>
            </a:extLst>
          </p:cNvPr>
          <p:cNvSpPr/>
          <p:nvPr/>
        </p:nvSpPr>
        <p:spPr>
          <a:xfrm>
            <a:off x="347329" y="5576094"/>
            <a:ext cx="2085164" cy="9963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2" action="ppaction://hlinksldjump"/>
              </a:rPr>
              <a:t>25</a:t>
            </a:r>
            <a:endParaRPr lang="en-GB" sz="2800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B600C97-3F1B-4BD8-9A83-7538AD9A5A4E}"/>
              </a:ext>
            </a:extLst>
          </p:cNvPr>
          <p:cNvSpPr/>
          <p:nvPr/>
        </p:nvSpPr>
        <p:spPr>
          <a:xfrm>
            <a:off x="2696829" y="5576094"/>
            <a:ext cx="2085164" cy="9963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3" action="ppaction://hlinksldjump"/>
              </a:rPr>
              <a:t>25</a:t>
            </a:r>
            <a:endParaRPr lang="en-GB" sz="2800" b="1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1047435-1154-48CD-8294-437433A56F5B}"/>
              </a:ext>
            </a:extLst>
          </p:cNvPr>
          <p:cNvSpPr/>
          <p:nvPr/>
        </p:nvSpPr>
        <p:spPr>
          <a:xfrm>
            <a:off x="5046329" y="5576094"/>
            <a:ext cx="2085164" cy="9963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4" action="ppaction://hlinksldjump"/>
              </a:rPr>
              <a:t>25</a:t>
            </a:r>
            <a:endParaRPr lang="en-GB" sz="2800" b="1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2E76266-3F55-4D62-A4C0-C549980637D8}"/>
              </a:ext>
            </a:extLst>
          </p:cNvPr>
          <p:cNvSpPr/>
          <p:nvPr/>
        </p:nvSpPr>
        <p:spPr>
          <a:xfrm>
            <a:off x="7395829" y="5576094"/>
            <a:ext cx="2085164" cy="9963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5" action="ppaction://hlinksldjump"/>
              </a:rPr>
              <a:t>25</a:t>
            </a:r>
            <a:endParaRPr lang="en-GB" sz="2800" b="1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DB0F57A-494C-4820-9E42-BAE2DFA473D7}"/>
              </a:ext>
            </a:extLst>
          </p:cNvPr>
          <p:cNvSpPr/>
          <p:nvPr/>
        </p:nvSpPr>
        <p:spPr>
          <a:xfrm>
            <a:off x="9745329" y="5576093"/>
            <a:ext cx="2085164" cy="996393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linkClick r:id="rId26" action="ppaction://hlinksldjump"/>
              </a:rPr>
              <a:t>25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20508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345635"/>
            <a:ext cx="10069033" cy="4161181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Acidosis not responsive to medical therapy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Fluid overload not responsive to medical therapy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Hyperkalaemia</a:t>
            </a:r>
            <a:r>
              <a:rPr lang="en-US" sz="2800" b="1" dirty="0">
                <a:solidFill>
                  <a:schemeClr val="tx1"/>
                </a:solidFill>
              </a:rPr>
              <a:t> not responsive to medical therapy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Symptomatic </a:t>
            </a:r>
            <a:r>
              <a:rPr lang="en-US" sz="2800" b="1" dirty="0" err="1">
                <a:solidFill>
                  <a:schemeClr val="tx1"/>
                </a:solidFill>
              </a:rPr>
              <a:t>Uraemia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Other toxins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As part of anticipated clinical course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9B410606-CD5D-4A24-A993-C368B10DEF20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99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Sepsis?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the five components of the SSC Hour-1 Sepsis Bundle 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0B719DE6-1356-4922-8373-18E49BE93E6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459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00539" y="2160104"/>
            <a:ext cx="10190921" cy="446598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Sepsis</a:t>
            </a:r>
            <a:r>
              <a:rPr lang="en-US" sz="2400" dirty="0">
                <a:solidFill>
                  <a:schemeClr val="tx1"/>
                </a:solidFill>
              </a:rPr>
              <a:t>: life–threatening organ dysfunction due to a dysregulated host response to infection (increase SOFA score ≥ 2 (mortality ≥10%)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 Septic Shock: </a:t>
            </a:r>
            <a:r>
              <a:rPr lang="en-US" sz="2400" dirty="0">
                <a:solidFill>
                  <a:schemeClr val="tx1"/>
                </a:solidFill>
              </a:rPr>
              <a:t>where underlying circulatory and cellular/metabolic abnormalities are profound enough to substantially increase mortality.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Lactate (and remeasure)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Blood cultures before administering antibiotics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Broad-spectrum antibiotics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30mL/kg crystalloid for hypotension or lactate ≥ 4 mmol/L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Vasopressors if hypotensive during or after fluid resuscitation to maintain MAP ≥ 65 mm Hg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06AFA51E-458F-4E24-8839-AC0924908681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6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ARDS?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14E32A7C-75FB-4FBE-8C9B-1998B321439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4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546612" y="2193584"/>
            <a:ext cx="11081053" cy="398890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A syndrome characterized by acute inflammatory process affecting the lungs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Berlin Definition (2012) based on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Timing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Presence of bilateral opacities on CXR/CT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Origin of </a:t>
            </a:r>
            <a:r>
              <a:rPr lang="en-US" sz="3200" b="1" dirty="0" err="1">
                <a:solidFill>
                  <a:schemeClr val="tx1"/>
                </a:solidFill>
              </a:rPr>
              <a:t>oedema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Moderate to severe hypoxia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7B24871C-6938-4DD5-B1ED-70641CFF6E21}"/>
              </a:ext>
            </a:extLst>
          </p:cNvPr>
          <p:cNvSpPr/>
          <p:nvPr/>
        </p:nvSpPr>
        <p:spPr>
          <a:xfrm>
            <a:off x="11377832" y="6048260"/>
            <a:ext cx="625642" cy="601579"/>
          </a:xfrm>
          <a:prstGeom prst="flowChartConnector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286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immediate priorities in initial management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of patient with TBI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2" action="ppaction://hlinksldjump"/>
            <a:extLst>
              <a:ext uri="{FF2B5EF4-FFF2-40B4-BE49-F238E27FC236}">
                <a16:creationId xmlns:a16="http://schemas.microsoft.com/office/drawing/2014/main" id="{A575F529-3911-456E-AC9E-FE17CE24900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83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3533091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A: intubate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B: LPV, oxygenate PaO2&gt;13 kPa, ventilate PaCO2 4.5-5 kPa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C: maintain CPP (CPP = MAP – ICP)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D: sedate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CT Scan and transfer to area of definitive care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265A9F6A-A31E-418B-99A9-E8711307EB6A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81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are the features of rhabdomyolysis in an ICU patient?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01EF4F06-D72A-4967-BF99-6F7A3DD9D843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46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3705369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Clinical suspicion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Muscle pain and </a:t>
            </a:r>
            <a:r>
              <a:rPr lang="en-US" sz="2800" b="1" dirty="0" err="1">
                <a:solidFill>
                  <a:schemeClr val="tx1"/>
                </a:solidFill>
              </a:rPr>
              <a:t>paraesthesia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Hyperkalaemia</a:t>
            </a:r>
            <a:r>
              <a:rPr lang="en-US" sz="2800" b="1" dirty="0">
                <a:solidFill>
                  <a:schemeClr val="tx1"/>
                </a:solidFill>
              </a:rPr>
              <a:t>, (</a:t>
            </a:r>
            <a:r>
              <a:rPr lang="en-US" sz="2800" b="1" dirty="0" err="1">
                <a:solidFill>
                  <a:schemeClr val="tx1"/>
                </a:solidFill>
              </a:rPr>
              <a:t>hyperuracaemia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hyperphosphataemia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High lactate and acidosis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AKI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Raised CK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Myoglobinuria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Coagulopathy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85BD2-3C78-4D55-84AD-5D23F7579E64}"/>
              </a:ext>
            </a:extLst>
          </p:cNvPr>
          <p:cNvSpPr/>
          <p:nvPr/>
        </p:nvSpPr>
        <p:spPr>
          <a:xfrm>
            <a:off x="3822405" y="1199708"/>
            <a:ext cx="4529468" cy="7511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ORGAN SYSTEMS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956F4D19-7F7A-4C70-A774-840428FC0CA7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843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three adverse effects of Propofol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5C5EB1C8-1D30-4F79-BCEC-90961ADEB20D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928575" y="2721935"/>
            <a:ext cx="10334847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fluid is used as the flush for arterial and central venous lines?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Flowchart: Connector 2">
            <a:hlinkClick r:id="rId3" action="ppaction://hlinksldjump"/>
            <a:extLst>
              <a:ext uri="{FF2B5EF4-FFF2-40B4-BE49-F238E27FC236}">
                <a16:creationId xmlns:a16="http://schemas.microsoft.com/office/drawing/2014/main" id="{5CFFAEE3-60C2-42F6-8E47-C442EC3A5FF7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199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2737961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Hypotension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Respiratory Depression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Unconsciousness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High calorie load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Propofol Infusion Syndrome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5B5BA472-81F1-4F40-B1C8-F5164A510FB0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71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3"/>
            <a:ext cx="10069033" cy="3586101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Rare but life-threatening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&gt;48 hours of  &gt;4mg/kg/hr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Metabolic acidosis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Rhabdomyolysis, </a:t>
            </a:r>
          </a:p>
          <a:p>
            <a:pPr algn="ctr"/>
            <a:r>
              <a:rPr lang="en-GB" sz="2800" b="1" dirty="0" err="1">
                <a:solidFill>
                  <a:schemeClr val="tx1"/>
                </a:solidFill>
              </a:rPr>
              <a:t>Bradyarrythmias</a:t>
            </a:r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Cardiac arrest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3" action="ppaction://hlinksldjump"/>
            <a:extLst>
              <a:ext uri="{FF2B5EF4-FFF2-40B4-BE49-F238E27FC236}">
                <a16:creationId xmlns:a16="http://schemas.microsoft.com/office/drawing/2014/main" id="{1D58830D-E948-4A01-A7DF-CAC327CFB6E1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04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353648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Which Noradrenaline dose is higher?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0.2mcg/kg/min in 60kg patient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8ml/</a:t>
            </a:r>
            <a:r>
              <a:rPr lang="en-US" sz="2800" b="1" dirty="0" err="1">
                <a:solidFill>
                  <a:schemeClr val="tx1"/>
                </a:solidFill>
              </a:rPr>
              <a:t>hr</a:t>
            </a:r>
            <a:r>
              <a:rPr lang="en-US" sz="2800" b="1" dirty="0">
                <a:solidFill>
                  <a:schemeClr val="tx1"/>
                </a:solidFill>
              </a:rPr>
              <a:t> single strength in 90kg patient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B1A5DF41-B6C2-448F-945D-FD408E821516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781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3493335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0.2mcg/kg/min in 60kg patient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= 9ml/</a:t>
            </a:r>
            <a:r>
              <a:rPr lang="en-US" sz="2800" b="1" dirty="0" err="1">
                <a:solidFill>
                  <a:schemeClr val="tx1"/>
                </a:solidFill>
              </a:rPr>
              <a:t>hr</a:t>
            </a:r>
            <a:r>
              <a:rPr lang="en-US" sz="2800" b="1" dirty="0">
                <a:solidFill>
                  <a:schemeClr val="tx1"/>
                </a:solidFill>
              </a:rPr>
              <a:t> single strength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8ml/</a:t>
            </a:r>
            <a:r>
              <a:rPr lang="en-US" sz="2800" b="1" dirty="0" err="1">
                <a:solidFill>
                  <a:schemeClr val="tx1"/>
                </a:solidFill>
              </a:rPr>
              <a:t>hr</a:t>
            </a:r>
            <a:r>
              <a:rPr lang="en-US" sz="2800" b="1" dirty="0">
                <a:solidFill>
                  <a:schemeClr val="tx1"/>
                </a:solidFill>
              </a:rPr>
              <a:t> single strength in 90kg patient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= 0.12mcg/kg/min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3" action="ppaction://hlinksldjump"/>
            <a:extLst>
              <a:ext uri="{FF2B5EF4-FFF2-40B4-BE49-F238E27FC236}">
                <a16:creationId xmlns:a16="http://schemas.microsoft.com/office/drawing/2014/main" id="{264D33EA-5233-49FD-8C7A-916AE060F1B1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756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Which opioids are used for sedation in ICU?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B2EDBB04-1614-48C7-9EDF-C3F24D6FCC30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302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Alfentanil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Remifentanil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Morphine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F39818CA-4021-4812-A8F8-6ADD45577325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02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160104"/>
            <a:ext cx="10069033" cy="4465983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18646F-0C06-4B58-A057-61BC0780B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27067" r="9475" b="12000"/>
          <a:stretch/>
        </p:blipFill>
        <p:spPr>
          <a:xfrm>
            <a:off x="2414016" y="2368296"/>
            <a:ext cx="7818120" cy="4178808"/>
          </a:xfrm>
          <a:prstGeom prst="rect">
            <a:avLst/>
          </a:prstGeom>
        </p:spPr>
      </p:pic>
      <p:sp>
        <p:nvSpPr>
          <p:cNvPr id="18" name="Flowchart: Connector 17">
            <a:hlinkClick r:id="rId4" action="ppaction://hlinksldjump"/>
            <a:extLst>
              <a:ext uri="{FF2B5EF4-FFF2-40B4-BE49-F238E27FC236}">
                <a16:creationId xmlns:a16="http://schemas.microsoft.com/office/drawing/2014/main" id="{2B785727-AE9C-4F57-AD6C-D91DAC7AFA4A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26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3743034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Match drug to primary mechanism of action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	Noradrenaline		Increase contractility	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Milrinone			Ca sensitizer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Vasopressin			</a:t>
            </a:r>
            <a:r>
              <a:rPr lang="en-US" sz="2800" b="1" dirty="0" err="1">
                <a:solidFill>
                  <a:schemeClr val="tx1"/>
                </a:solidFill>
              </a:rPr>
              <a:t>Inodilator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	Dobutamine		Vasoconstriction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</a:t>
            </a:r>
            <a:r>
              <a:rPr lang="en-US" sz="2800" b="1" dirty="0" err="1">
                <a:solidFill>
                  <a:schemeClr val="tx1"/>
                </a:solidFill>
              </a:rPr>
              <a:t>Levosimendan</a:t>
            </a:r>
            <a:r>
              <a:rPr lang="en-US" sz="2800" b="1" dirty="0">
                <a:solidFill>
                  <a:schemeClr val="tx1"/>
                </a:solidFill>
              </a:rPr>
              <a:t>	 	Increase contractility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Adrenaline 			Vasoconstriction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B2EDBB04-1614-48C7-9EDF-C3F24D6FCC30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69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3743034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Match drug to mechanism of action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		Noradrenaline		Vasoconstriction 	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Milrinone			</a:t>
            </a:r>
            <a:r>
              <a:rPr lang="en-US" sz="2800" b="1" dirty="0" err="1">
                <a:solidFill>
                  <a:schemeClr val="tx1"/>
                </a:solidFill>
              </a:rPr>
              <a:t>Inodilator</a:t>
            </a:r>
            <a:r>
              <a:rPr lang="en-US" sz="2800" b="1" dirty="0">
                <a:solidFill>
                  <a:schemeClr val="tx1"/>
                </a:solidFill>
              </a:rPr>
              <a:t> Ca sensitizer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Vasopressin			Vasoconstriction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Dobutamine		Increase contractility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</a:t>
            </a:r>
            <a:r>
              <a:rPr lang="en-US" sz="2800" b="1" dirty="0" err="1">
                <a:solidFill>
                  <a:schemeClr val="tx1"/>
                </a:solidFill>
              </a:rPr>
              <a:t>Levosimendan</a:t>
            </a:r>
            <a:r>
              <a:rPr lang="en-US" sz="2800" b="1" dirty="0">
                <a:solidFill>
                  <a:schemeClr val="tx1"/>
                </a:solidFill>
              </a:rPr>
              <a:t>		Ca sensitizer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Adrenaline 			Increase contractility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B2EDBB04-1614-48C7-9EDF-C3F24D6FCC30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27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946990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Who am I? And how do you spell my name?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 am given as an infusion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 do no affect your respiratory function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 can provide sedation and anxiolysis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 am an α2 agonist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FFAFE8E0-082B-4001-8132-26574B61FE24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97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928575" y="2721935"/>
            <a:ext cx="10334847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0.9% Sodium Chloride or </a:t>
            </a:r>
            <a:r>
              <a:rPr lang="en-US" sz="2800" b="1" dirty="0" err="1">
                <a:solidFill>
                  <a:schemeClr val="tx1"/>
                </a:solidFill>
              </a:rPr>
              <a:t>Heparinised</a:t>
            </a:r>
            <a:r>
              <a:rPr lang="en-US" sz="2800" b="1" dirty="0">
                <a:solidFill>
                  <a:schemeClr val="tx1"/>
                </a:solidFill>
              </a:rPr>
              <a:t> Saline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3" action="ppaction://hlinksldjump"/>
            <a:extLst>
              <a:ext uri="{FF2B5EF4-FFF2-40B4-BE49-F238E27FC236}">
                <a16:creationId xmlns:a16="http://schemas.microsoft.com/office/drawing/2014/main" id="{6D890859-03AE-4FB7-86DE-F3487D46754E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323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946990"/>
          </a:xfrm>
          <a:prstGeom prst="round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 E X M E D E T O M I D I N E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77276-E889-4474-863D-7F98DD65E44E}"/>
              </a:ext>
            </a:extLst>
          </p:cNvPr>
          <p:cNvSpPr/>
          <p:nvPr/>
        </p:nvSpPr>
        <p:spPr>
          <a:xfrm>
            <a:off x="3831266" y="1189075"/>
            <a:ext cx="4529467" cy="7511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DRUGS</a:t>
            </a:r>
            <a:endParaRPr lang="en-GB" b="1" dirty="0"/>
          </a:p>
        </p:txBody>
      </p:sp>
      <p:sp>
        <p:nvSpPr>
          <p:cNvPr id="6" name="Flowchart: Connector 5">
            <a:hlinkClick r:id="rId2" action="ppaction://hlinksldjump"/>
            <a:extLst>
              <a:ext uri="{FF2B5EF4-FFF2-40B4-BE49-F238E27FC236}">
                <a16:creationId xmlns:a16="http://schemas.microsoft.com/office/drawing/2014/main" id="{0B27E31E-8ED6-4752-8D94-2A2835C8664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934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four common causes of AF in an ICU patient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7" name="Flowchart: Connector 6">
            <a:hlinkClick r:id="rId3" action="ppaction://hlinksldjump"/>
            <a:extLst>
              <a:ext uri="{FF2B5EF4-FFF2-40B4-BE49-F238E27FC236}">
                <a16:creationId xmlns:a16="http://schemas.microsoft.com/office/drawing/2014/main" id="{AA19AE1C-D341-47C0-B699-AE1FFD9A4372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88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3268049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Electrolyte imbalance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Hypoxia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Infection/sepsis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 err="1">
                <a:solidFill>
                  <a:schemeClr val="tx1"/>
                </a:solidFill>
              </a:rPr>
              <a:t>Anaemia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Cardiac arrest/surgery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Intra-thoracic surgery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1ECCC0E2-7E8C-4417-8FED-8CCB70A8C778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979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four unstable features of AF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D44FF5B5-6F63-40D4-997A-AECCDAE4E654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141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2631943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Chest pain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Tachypnoea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Decreased LOC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Heart Failure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Hypotension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C29177A9-7BB6-464A-8EC8-66653AB04BAB}"/>
              </a:ext>
            </a:extLst>
          </p:cNvPr>
          <p:cNvSpPr/>
          <p:nvPr/>
        </p:nvSpPr>
        <p:spPr>
          <a:xfrm>
            <a:off x="11309684" y="5999746"/>
            <a:ext cx="625642" cy="601579"/>
          </a:xfrm>
          <a:prstGeom prst="flowChartConnector">
            <a:avLst/>
          </a:prstGeom>
          <a:solidFill>
            <a:srgbClr val="7030A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970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four potential pharmacological management options for AF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8AE5AD5C-7A3B-496C-A18C-1594330411B3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157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4"/>
            <a:ext cx="10069033" cy="2751213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Amiodarone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Beta blockers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Calcium channel blockers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Digoxin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Magnesium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E3B70967-455F-45ED-9916-3706E51792F5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30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List four uses of Magnesium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AD4EB5EA-B61F-4FD6-92CF-5142450D264B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401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326804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Laryngoscopy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Bronchospasm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AF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Hypertension in </a:t>
            </a:r>
            <a:r>
              <a:rPr lang="en-US" sz="2800" b="1" dirty="0" err="1">
                <a:solidFill>
                  <a:schemeClr val="tx1"/>
                </a:solidFill>
              </a:rPr>
              <a:t>phaeo</a:t>
            </a:r>
            <a:r>
              <a:rPr lang="en-US" sz="2800" b="1" dirty="0">
                <a:solidFill>
                  <a:schemeClr val="tx1"/>
                </a:solidFill>
              </a:rPr>
              <a:t> storms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Other dysrhythmias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Pain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Pre-eclampsia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FE69ED0A-DE3E-4EE7-A6DC-2B519D23E41C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7378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factors should you consider before commencing anticoagulation for ICU patient with AF?</a:t>
            </a:r>
            <a:endParaRPr lang="en-GB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Flowchart: Connector 3">
            <a:hlinkClick r:id="rId3" action="ppaction://hlinksldjump"/>
            <a:extLst>
              <a:ext uri="{FF2B5EF4-FFF2-40B4-BE49-F238E27FC236}">
                <a16:creationId xmlns:a16="http://schemas.microsoft.com/office/drawing/2014/main" id="{842286DB-CF55-40F3-A73D-4A77165D9DD9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17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AA1F0123-9AA3-4422-97EF-7F238F03E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8" y="1688958"/>
            <a:ext cx="4872934" cy="4872934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365BB449-9523-4611-BD21-7DDC346B2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58" y="1961454"/>
            <a:ext cx="4327943" cy="43279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pic>
        <p:nvPicPr>
          <p:cNvPr id="11" name="Picture 10" descr="A picture containing table, sitting, front, white&#10;&#10;Description automatically generated">
            <a:extLst>
              <a:ext uri="{FF2B5EF4-FFF2-40B4-BE49-F238E27FC236}">
                <a16:creationId xmlns:a16="http://schemas.microsoft.com/office/drawing/2014/main" id="{11D79F05-ECD0-42D3-8ADB-E89BA99B0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16" y="2903665"/>
            <a:ext cx="3428718" cy="2283526"/>
          </a:xfrm>
          <a:prstGeom prst="rect">
            <a:avLst/>
          </a:prstGeom>
        </p:spPr>
      </p:pic>
      <p:sp>
        <p:nvSpPr>
          <p:cNvPr id="15" name="Flowchart: Connector 14">
            <a:hlinkClick r:id="rId6" action="ppaction://hlinksldjump"/>
            <a:extLst>
              <a:ext uri="{FF2B5EF4-FFF2-40B4-BE49-F238E27FC236}">
                <a16:creationId xmlns:a16="http://schemas.microsoft.com/office/drawing/2014/main" id="{20B5693A-F86A-4955-BB42-EE6210C7E939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495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4" y="2721935"/>
            <a:ext cx="4791586" cy="344032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Duration of AF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Need for DCCV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CHADS2VASC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32C58-BA33-41D9-AFE7-A517D1AFBD3D}"/>
              </a:ext>
            </a:extLst>
          </p:cNvPr>
          <p:cNvSpPr/>
          <p:nvPr/>
        </p:nvSpPr>
        <p:spPr>
          <a:xfrm>
            <a:off x="3822405" y="1151608"/>
            <a:ext cx="4529467" cy="751114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ATRIAL FIBRILLATION</a:t>
            </a:r>
            <a:endParaRPr lang="en-GB" sz="28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AB35B-B9B0-49BD-ADEC-A82F68C4329A}"/>
              </a:ext>
            </a:extLst>
          </p:cNvPr>
          <p:cNvSpPr/>
          <p:nvPr/>
        </p:nvSpPr>
        <p:spPr>
          <a:xfrm>
            <a:off x="6347792" y="2721935"/>
            <a:ext cx="4791586" cy="344032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AKI/renal function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Surgical or practical procedures to be performed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Which drug – short acting reversible</a:t>
            </a:r>
          </a:p>
        </p:txBody>
      </p:sp>
      <p:sp>
        <p:nvSpPr>
          <p:cNvPr id="7" name="Flowchart: Connector 6">
            <a:hlinkClick r:id="rId3" action="ppaction://hlinksldjump"/>
            <a:extLst>
              <a:ext uri="{FF2B5EF4-FFF2-40B4-BE49-F238E27FC236}">
                <a16:creationId xmlns:a16="http://schemas.microsoft.com/office/drawing/2014/main" id="{E8981EC2-1738-4B6F-8A0E-7538389AB81D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7030A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656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35E372-D717-4276-A1AA-8433C55BC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0239"/>
            <a:ext cx="9144000" cy="2249557"/>
          </a:xfrm>
        </p:spPr>
        <p:txBody>
          <a:bodyPr>
            <a:normAutofit fontScale="92500" lnSpcReduction="20000"/>
          </a:bodyPr>
          <a:lstStyle/>
          <a:p>
            <a:r>
              <a:rPr lang="en-US" sz="96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00B050"/>
                  </a:outerShdw>
                </a:effectLst>
              </a:rPr>
              <a:t>THANKS FOR PLAYING</a:t>
            </a:r>
            <a:endParaRPr lang="en-GB" sz="115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00B050"/>
                </a:outerShdw>
              </a:effectLst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4381800-C064-4EA8-97E1-622EC98C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86" y="5376777"/>
            <a:ext cx="2625828" cy="7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6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a </a:t>
            </a:r>
            <a:r>
              <a:rPr lang="en-US" sz="2800" b="1" dirty="0" err="1">
                <a:solidFill>
                  <a:schemeClr val="tx1"/>
                </a:solidFill>
              </a:rPr>
              <a:t>LocSSIP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Name one commonly used on ICU.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2" action="ppaction://hlinksldjump"/>
            <a:extLst>
              <a:ext uri="{FF2B5EF4-FFF2-40B4-BE49-F238E27FC236}">
                <a16:creationId xmlns:a16="http://schemas.microsoft.com/office/drawing/2014/main" id="{FB9AD046-E18D-4BF9-9929-68FEB68F7909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16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70C19E-789E-4812-B2B8-9A26B8489236}"/>
              </a:ext>
            </a:extLst>
          </p:cNvPr>
          <p:cNvSpPr/>
          <p:nvPr/>
        </p:nvSpPr>
        <p:spPr>
          <a:xfrm>
            <a:off x="1052623" y="2721935"/>
            <a:ext cx="10069033" cy="217461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Local Safety Standards for Invasive Procedures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CVL insertion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hlinkClick r:id="rId2" action="ppaction://hlinksldjump"/>
            <a:extLst>
              <a:ext uri="{FF2B5EF4-FFF2-40B4-BE49-F238E27FC236}">
                <a16:creationId xmlns:a16="http://schemas.microsoft.com/office/drawing/2014/main" id="{D86D608F-8211-49CF-8EF2-E90985F91FA9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52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6DE688-8911-46B0-9111-BF3CF3490D13}"/>
              </a:ext>
            </a:extLst>
          </p:cNvPr>
          <p:cNvSpPr/>
          <p:nvPr/>
        </p:nvSpPr>
        <p:spPr>
          <a:xfrm>
            <a:off x="3831265" y="1210340"/>
            <a:ext cx="4529469" cy="7511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ICU CARE</a:t>
            </a:r>
            <a:endParaRPr lang="en-GB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22764-FCA1-4D98-8F85-BA67D21C8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2" t="12741" r="17834" b="9037"/>
          <a:stretch/>
        </p:blipFill>
        <p:spPr>
          <a:xfrm>
            <a:off x="2568812" y="2024402"/>
            <a:ext cx="7054375" cy="4750906"/>
          </a:xfrm>
          <a:prstGeom prst="rect">
            <a:avLst/>
          </a:prstGeom>
        </p:spPr>
      </p:pic>
      <p:sp>
        <p:nvSpPr>
          <p:cNvPr id="8" name="Flowchart: Connector 7">
            <a:hlinkClick r:id="rId3" action="ppaction://hlinksldjump"/>
            <a:extLst>
              <a:ext uri="{FF2B5EF4-FFF2-40B4-BE49-F238E27FC236}">
                <a16:creationId xmlns:a16="http://schemas.microsoft.com/office/drawing/2014/main" id="{5CCC7A5F-A049-415A-9758-8D69A1F86674}"/>
              </a:ext>
            </a:extLst>
          </p:cNvPr>
          <p:cNvSpPr/>
          <p:nvPr/>
        </p:nvSpPr>
        <p:spPr>
          <a:xfrm>
            <a:off x="11325726" y="5999746"/>
            <a:ext cx="625642" cy="601579"/>
          </a:xfrm>
          <a:prstGeom prst="flowChartConnector">
            <a:avLst/>
          </a:prstGeom>
          <a:solidFill>
            <a:srgbClr val="FFC000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9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2078</Words>
  <Application>Microsoft Office PowerPoint</Application>
  <PresentationFormat>Widescreen</PresentationFormat>
  <Paragraphs>457</Paragraphs>
  <Slides>61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Cockroft</dc:creator>
  <cp:lastModifiedBy>Mel Cockroft</cp:lastModifiedBy>
  <cp:revision>7</cp:revision>
  <dcterms:created xsi:type="dcterms:W3CDTF">2020-02-16T20:27:38Z</dcterms:created>
  <dcterms:modified xsi:type="dcterms:W3CDTF">2020-08-16T22:23:25Z</dcterms:modified>
</cp:coreProperties>
</file>