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  <p:sldMasterId id="2147483696" r:id="rId3"/>
  </p:sldMasterIdLst>
  <p:sldIdLst>
    <p:sldId id="271" r:id="rId4"/>
    <p:sldId id="272" r:id="rId5"/>
    <p:sldId id="257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73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270" r:id="rId33"/>
  </p:sldIdLst>
  <p:sldSz cx="9144000" cy="5143500" type="screen16x9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240"/>
    <a:srgbClr val="B0B1D9"/>
    <a:srgbClr val="00AFCB"/>
    <a:srgbClr val="0B344C"/>
    <a:srgbClr val="50ABBF"/>
    <a:srgbClr val="31839A"/>
    <a:srgbClr val="8063FA"/>
    <a:srgbClr val="898D8D"/>
    <a:srgbClr val="00A7B5"/>
    <a:srgbClr val="3F2A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52"/>
    <p:restoredTop sz="95976"/>
  </p:normalViewPr>
  <p:slideViewPr>
    <p:cSldViewPr snapToGrid="0" snapToObjects="1">
      <p:cViewPr varScale="1">
        <p:scale>
          <a:sx n="98" d="100"/>
          <a:sy n="98" d="100"/>
        </p:scale>
        <p:origin x="428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898D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4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0092" y="569624"/>
            <a:ext cx="1206708" cy="4024999"/>
          </a:xfrm>
        </p:spPr>
        <p:txBody>
          <a:bodyPr vert="eaVert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569626"/>
            <a:ext cx="6753069" cy="402499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4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898D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9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AFCB"/>
              </a:buCl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buClr>
                <a:srgbClr val="F19653"/>
              </a:buCl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</a:defRPr>
            </a:lvl2pPr>
            <a:lvl3pPr>
              <a:buClr>
                <a:srgbClr val="00AFCB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25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800" b="0" cap="none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22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20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597"/>
            <a:ext cx="4040188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614597"/>
            <a:ext cx="4041775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69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81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58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548875"/>
            <a:ext cx="3008313" cy="8715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8875"/>
            <a:ext cx="5111750" cy="404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24066"/>
            <a:ext cx="3008313" cy="31705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0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AFCB"/>
              </a:buCl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buClr>
                <a:srgbClr val="F19653"/>
              </a:buCl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</a:defRPr>
            </a:lvl2pPr>
            <a:lvl3pPr>
              <a:buClr>
                <a:srgbClr val="00AFCB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69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4347"/>
            <a:ext cx="5486400" cy="30313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09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74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0092" y="569624"/>
            <a:ext cx="1206708" cy="4024999"/>
          </a:xfrm>
        </p:spPr>
        <p:txBody>
          <a:bodyPr vert="eaVert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569626"/>
            <a:ext cx="6753069" cy="402499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50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898D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93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AFCB"/>
              </a:buCl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buClr>
                <a:srgbClr val="F19653"/>
              </a:buCl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</a:defRPr>
            </a:lvl2pPr>
            <a:lvl3pPr>
              <a:buClr>
                <a:srgbClr val="00AFCB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733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800" b="0" cap="none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05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84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597"/>
            <a:ext cx="4040188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614597"/>
            <a:ext cx="4041775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867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012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4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800" b="0" cap="none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576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548875"/>
            <a:ext cx="3008313" cy="8715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8875"/>
            <a:ext cx="5111750" cy="404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24066"/>
            <a:ext cx="3008313" cy="31705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764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4347"/>
            <a:ext cx="5486400" cy="30313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719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85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0092" y="569624"/>
            <a:ext cx="1206708" cy="4024999"/>
          </a:xfrm>
        </p:spPr>
        <p:txBody>
          <a:bodyPr vert="eaVert">
            <a:no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569626"/>
            <a:ext cx="6753069" cy="402499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3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2643"/>
            <a:ext cx="4038600" cy="311198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4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597"/>
            <a:ext cx="4040188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614597"/>
            <a:ext cx="4041775" cy="896639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B34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B344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1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3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548875"/>
            <a:ext cx="3008313" cy="8715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8875"/>
            <a:ext cx="5111750" cy="404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24066"/>
            <a:ext cx="3008313" cy="31705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5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4347"/>
            <a:ext cx="5486400" cy="30313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6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C677D19-1CBB-D347-84B7-6DAFFAFC27E0}"/>
              </a:ext>
            </a:extLst>
          </p:cNvPr>
          <p:cNvSpPr/>
          <p:nvPr userDrawn="1"/>
        </p:nvSpPr>
        <p:spPr>
          <a:xfrm>
            <a:off x="0" y="-9426"/>
            <a:ext cx="9144000" cy="444401"/>
          </a:xfrm>
          <a:prstGeom prst="rect">
            <a:avLst/>
          </a:prstGeom>
          <a:solidFill>
            <a:srgbClr val="00AFCB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539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0417"/>
            <a:ext cx="8229600" cy="306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6901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2A66108-5AEF-D14E-BA70-38762366C1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2A803A8-9370-BA43-A997-CD934935B47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9147" y="4335439"/>
            <a:ext cx="2133600" cy="7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B344C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FCB"/>
        </a:buClr>
        <a:buFont typeface="Arial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19653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FCB"/>
        </a:buClr>
        <a:buFont typeface="Courier New" panose="02070309020205020404" pitchFamily="49" charset="0"/>
        <a:buChar char="o"/>
        <a:defRPr sz="24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C677D19-1CBB-D347-84B7-6DAFFAFC27E0}"/>
              </a:ext>
            </a:extLst>
          </p:cNvPr>
          <p:cNvSpPr/>
          <p:nvPr userDrawn="1"/>
        </p:nvSpPr>
        <p:spPr>
          <a:xfrm>
            <a:off x="0" y="-9426"/>
            <a:ext cx="9144000" cy="444401"/>
          </a:xfrm>
          <a:prstGeom prst="rect">
            <a:avLst/>
          </a:prstGeom>
          <a:solidFill>
            <a:srgbClr val="FA824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539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0417"/>
            <a:ext cx="8229600" cy="306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6901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2A66108-5AEF-D14E-BA70-38762366C1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2A803A8-9370-BA43-A997-CD934935B47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9147" y="4335439"/>
            <a:ext cx="2133600" cy="7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7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B344C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FCB"/>
        </a:buClr>
        <a:buFont typeface="Arial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19653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FCB"/>
        </a:buClr>
        <a:buFont typeface="Courier New" panose="02070309020205020404" pitchFamily="49" charset="0"/>
        <a:buChar char="o"/>
        <a:defRPr sz="24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C677D19-1CBB-D347-84B7-6DAFFAFC27E0}"/>
              </a:ext>
            </a:extLst>
          </p:cNvPr>
          <p:cNvSpPr/>
          <p:nvPr userDrawn="1"/>
        </p:nvSpPr>
        <p:spPr>
          <a:xfrm>
            <a:off x="0" y="-9426"/>
            <a:ext cx="9144000" cy="444401"/>
          </a:xfrm>
          <a:prstGeom prst="rect">
            <a:avLst/>
          </a:prstGeom>
          <a:solidFill>
            <a:srgbClr val="B0B1D9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539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0417"/>
            <a:ext cx="8229600" cy="306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6901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2A66108-5AEF-D14E-BA70-38762366C1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2A803A8-9370-BA43-A997-CD934935B47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9147" y="4335439"/>
            <a:ext cx="2133600" cy="7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4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B344C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FCB"/>
        </a:buClr>
        <a:buFont typeface="Arial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19653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FCB"/>
        </a:buClr>
        <a:buFont typeface="Courier New" panose="02070309020205020404" pitchFamily="49" charset="0"/>
        <a:buChar char="o"/>
        <a:defRPr sz="24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95000"/>
            <a:lumOff val="5000"/>
          </a:schemeClr>
        </a:buClr>
        <a:buFont typeface="Arial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AE94982-398B-6F44-8C4B-12D2DBEF2354}"/>
              </a:ext>
            </a:extLst>
          </p:cNvPr>
          <p:cNvSpPr txBox="1"/>
          <p:nvPr/>
        </p:nvSpPr>
        <p:spPr>
          <a:xfrm>
            <a:off x="0" y="427552"/>
            <a:ext cx="9144000" cy="3807501"/>
          </a:xfrm>
          <a:prstGeom prst="rect">
            <a:avLst/>
          </a:prstGeom>
          <a:solidFill>
            <a:srgbClr val="0B344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16" y="1125934"/>
            <a:ext cx="8248052" cy="1182753"/>
          </a:xfrm>
        </p:spPr>
        <p:txBody>
          <a:bodyPr anchor="t"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3600" b="1" dirty="0">
                <a:solidFill>
                  <a:schemeClr val="bg1"/>
                </a:solidFill>
              </a:rPr>
              <a:t>Intensive care team training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Flash Cards Starter Pack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7158E2F-E604-A04B-9680-ADBF5F8780C7}"/>
              </a:ext>
            </a:extLst>
          </p:cNvPr>
          <p:cNvSpPr txBox="1">
            <a:spLocks/>
          </p:cNvSpPr>
          <p:nvPr/>
        </p:nvSpPr>
        <p:spPr>
          <a:xfrm>
            <a:off x="350516" y="2571750"/>
            <a:ext cx="8248051" cy="119621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dirty="0">
                <a:solidFill>
                  <a:schemeClr val="bg1"/>
                </a:solidFill>
              </a:rPr>
              <a:t>Adapted from What if? flash card pack produced by Tom Burr &amp; Barry Featherstone for East Kent Hospitals NHS Foundation Trust 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5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EA7A0-3844-1DF6-3678-37AAA2979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58DAD6A-AE90-6D96-1E1C-4ABE6C5EE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963358"/>
              </p:ext>
            </p:extLst>
          </p:nvPr>
        </p:nvGraphicFramePr>
        <p:xfrm>
          <a:off x="228600" y="491543"/>
          <a:ext cx="8633460" cy="187065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81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1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1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NEEDLE-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STICK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INJURY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Interaction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37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79705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lang="en-GB" sz="1400" dirty="0"/>
                        <a:t>When suturing a CVC the registrar has sustained a needle-stick injury.</a:t>
                      </a: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29878E8-B78F-F890-E836-610D52C72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252315"/>
              </p:ext>
            </p:extLst>
          </p:nvPr>
        </p:nvGraphicFramePr>
        <p:xfrm>
          <a:off x="228601" y="2415541"/>
          <a:ext cx="8633460" cy="255329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633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54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5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patient/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staff?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52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195">
                <a:tc>
                  <a:txBody>
                    <a:bodyPr/>
                    <a:lstStyle/>
                    <a:p>
                      <a:pPr marL="90805" marR="772795">
                        <a:lnSpc>
                          <a:spcPts val="2100"/>
                        </a:lnSpc>
                        <a:spcBef>
                          <a:spcPts val="65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refused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acknowledge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has </a:t>
                      </a:r>
                      <a:r>
                        <a:rPr sz="1400" dirty="0"/>
                        <a:t>happened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continues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suture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skin?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191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38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239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01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150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D67BB-196A-7491-0564-740A67C8E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7196CDD2-C558-7E7A-1FEC-722865C90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681761"/>
              </p:ext>
            </p:extLst>
          </p:nvPr>
        </p:nvGraphicFramePr>
        <p:xfrm>
          <a:off x="194733" y="514829"/>
          <a:ext cx="8788399" cy="188547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9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OXYGEN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5" dirty="0">
                          <a:solidFill>
                            <a:schemeClr val="tx1"/>
                          </a:solidFill>
                        </a:rPr>
                        <a:t>SUPPLY</a:t>
                      </a:r>
                      <a:r>
                        <a:rPr sz="1800" b="1" spc="-7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FAILURE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15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32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501015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lang="en-GB" sz="1400" spc="-25" dirty="0"/>
                        <a:t>When on the ward round the </a:t>
                      </a:r>
                      <a:r>
                        <a:rPr sz="1400" spc="-25" dirty="0"/>
                        <a:t>low </a:t>
                      </a:r>
                      <a:r>
                        <a:rPr sz="1400" dirty="0"/>
                        <a:t>inspired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oxygen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warning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alarms.</a:t>
                      </a:r>
                      <a:r>
                        <a:rPr sz="1400" spc="-45" dirty="0"/>
                        <a:t> </a:t>
                      </a:r>
                      <a:r>
                        <a:rPr sz="1400" spc="-20" dirty="0"/>
                        <a:t>You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identify</a:t>
                      </a:r>
                      <a:r>
                        <a:rPr sz="1400" spc="-45" dirty="0"/>
                        <a:t> </a:t>
                      </a:r>
                      <a:r>
                        <a:rPr sz="1400" spc="-50" dirty="0"/>
                        <a:t>a </a:t>
                      </a:r>
                      <a:r>
                        <a:rPr sz="1400" dirty="0"/>
                        <a:t>mains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oxygen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failure.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E9650DCA-63D3-9EBB-C2BA-5664A7EEE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238811"/>
              </p:ext>
            </p:extLst>
          </p:nvPr>
        </p:nvGraphicFramePr>
        <p:xfrm>
          <a:off x="194732" y="2512981"/>
          <a:ext cx="8788399" cy="250775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93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381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5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expect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happen?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3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877">
                <a:tc>
                  <a:txBody>
                    <a:bodyPr/>
                    <a:lstStyle/>
                    <a:p>
                      <a:pPr marL="90805" marR="619125">
                        <a:lnSpc>
                          <a:spcPts val="2100"/>
                        </a:lnSpc>
                        <a:spcBef>
                          <a:spcPts val="6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maintain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spc="-25" dirty="0"/>
                        <a:t>it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905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90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aware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cognitive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aid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which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may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0" dirty="0"/>
                        <a:t> 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715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877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63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000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844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BB5FF-6F63-952F-DC6B-05FB240B9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F4065CDA-2DBD-5E7C-707A-9F21344D33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86467"/>
              </p:ext>
            </p:extLst>
          </p:nvPr>
        </p:nvGraphicFramePr>
        <p:xfrm>
          <a:off x="275169" y="556484"/>
          <a:ext cx="8594512" cy="190249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7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5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MAJOR</a:t>
                      </a:r>
                      <a:r>
                        <a:rPr sz="1800" b="1" spc="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INCIDENT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6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3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346710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lang="en-GB" sz="1400" dirty="0"/>
                        <a:t>During morning handover you are told your hospital </a:t>
                      </a:r>
                      <a:r>
                        <a:rPr sz="1400" dirty="0"/>
                        <a:t>has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declared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major</a:t>
                      </a:r>
                      <a:r>
                        <a:rPr sz="1400" spc="-10" dirty="0"/>
                        <a:t> incident.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D08909AC-DDA2-7151-CB89-1D271EE48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27293"/>
              </p:ext>
            </p:extLst>
          </p:nvPr>
        </p:nvGraphicFramePr>
        <p:xfrm>
          <a:off x="274319" y="2404969"/>
          <a:ext cx="8594512" cy="261576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9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8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92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more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information?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238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0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dirty="0"/>
                        <a:t>Where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major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incident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plan</a:t>
                      </a:r>
                      <a:r>
                        <a:rPr sz="1400" spc="-10" dirty="0"/>
                        <a:t> 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524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3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individual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roles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major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incident?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905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60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rest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list?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762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878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6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76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568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71369-99CA-7FF8-FC1F-667090E0C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2B693C57-3D04-9DF1-AD2A-A7407EF8FFAE}"/>
              </a:ext>
            </a:extLst>
          </p:cNvPr>
          <p:cNvGraphicFramePr>
            <a:graphicFrameLocks noGrp="1"/>
          </p:cNvGraphicFramePr>
          <p:nvPr/>
        </p:nvGraphicFramePr>
        <p:xfrm>
          <a:off x="237068" y="510990"/>
          <a:ext cx="8695263" cy="189398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98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UNWELL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TEAM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MEMBER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90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Environment,</a:t>
                      </a:r>
                      <a:r>
                        <a:rPr sz="1400" spc="-55" dirty="0"/>
                        <a:t> </a:t>
                      </a:r>
                      <a:r>
                        <a:rPr sz="1400" spc="-10" dirty="0"/>
                        <a:t>Personal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31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396240">
                        <a:lnSpc>
                          <a:spcPts val="2100"/>
                        </a:lnSpc>
                        <a:spcBef>
                          <a:spcPts val="420"/>
                        </a:spcBef>
                      </a:pPr>
                      <a:r>
                        <a:rPr lang="en-GB" sz="1400" dirty="0"/>
                        <a:t>During the day, a staff nurse </a:t>
                      </a:r>
                      <a:r>
                        <a:rPr sz="1400" dirty="0"/>
                        <a:t>complains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feeling </a:t>
                      </a:r>
                      <a:r>
                        <a:rPr sz="1400" dirty="0"/>
                        <a:t>faint.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subsequently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collapse.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000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4812D301-610A-8751-A222-23D7DD6ADC3F}"/>
              </a:ext>
            </a:extLst>
          </p:cNvPr>
          <p:cNvGraphicFramePr>
            <a:graphicFrameLocks noGrp="1"/>
          </p:cNvGraphicFramePr>
          <p:nvPr/>
        </p:nvGraphicFramePr>
        <p:xfrm>
          <a:off x="237068" y="2458975"/>
          <a:ext cx="8695263" cy="25617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695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336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620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5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allocate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roles?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953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contact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another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who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else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contact?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313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8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044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F64E5-9CA2-493C-D813-22852409D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F936D875-9042-0DB3-C11E-22D8AA125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171135"/>
              </p:ext>
            </p:extLst>
          </p:nvPr>
        </p:nvGraphicFramePr>
        <p:xfrm>
          <a:off x="203200" y="564104"/>
          <a:ext cx="8673251" cy="200764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92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0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1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lang="en-GB" sz="1800" b="1" spc="-10" dirty="0">
                          <a:solidFill>
                            <a:schemeClr val="tx1"/>
                          </a:solidFill>
                        </a:rPr>
                        <a:t>POST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-OPERATIVE</a:t>
                      </a:r>
                      <a:r>
                        <a:rPr sz="1800" b="1" spc="-1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BLEEDING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26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90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647700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dirty="0"/>
                        <a:t>Not long after the patient gets admitted into the intensive care unit after a Whipple’s procedure, you notice one of the fluid bags attached to a Robinson drain filling up with fresh blood.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23CFAA2D-5D53-3D0F-C95D-8FE02D68F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806939"/>
              </p:ext>
            </p:extLst>
          </p:nvPr>
        </p:nvGraphicFramePr>
        <p:xfrm>
          <a:off x="203200" y="2571750"/>
          <a:ext cx="8673251" cy="248770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673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508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3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alert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rest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10" dirty="0"/>
                        <a:t>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1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7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lang="en-GB" sz="1400" spc="-25" dirty="0"/>
                        <a:t>collect blood products</a:t>
                      </a:r>
                      <a:r>
                        <a:rPr sz="1400" spc="-10" dirty="0"/>
                        <a:t>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76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91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surgeon?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34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39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other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tasks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perform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stabilise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334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992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284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14D7E42C-F9B3-32BB-4C11-6F927FD3F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690262"/>
              </p:ext>
            </p:extLst>
          </p:nvPr>
        </p:nvGraphicFramePr>
        <p:xfrm>
          <a:off x="211668" y="571725"/>
          <a:ext cx="8737598" cy="188953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64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3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7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CARDIAC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ARREST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42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37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67640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spc="-20" dirty="0"/>
                        <a:t>There is a cardiac arrest in the bay next to you on the unit</a:t>
                      </a:r>
                      <a:r>
                        <a:rPr sz="1400" spc="-10" dirty="0"/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997EDD87-314B-DDC0-6554-E708FA3D4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789461"/>
              </p:ext>
            </p:extLst>
          </p:nvPr>
        </p:nvGraphicFramePr>
        <p:xfrm>
          <a:off x="211668" y="2512982"/>
          <a:ext cx="8737598" cy="249928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37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247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13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initial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6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roles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each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member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take?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000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needed?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905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additional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already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lang="en-GB" sz="1400" spc="-10" dirty="0"/>
                        <a:t>the intensive care unit</a:t>
                      </a:r>
                      <a:r>
                        <a:rPr sz="1400" spc="-10" dirty="0"/>
                        <a:t>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905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88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3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433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550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14885-3DF5-17E8-EBC3-5DC3DF16E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5519D6E1-AF51-9FA3-B4D5-D87F10F8C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354782"/>
              </p:ext>
            </p:extLst>
          </p:nvPr>
        </p:nvGraphicFramePr>
        <p:xfrm>
          <a:off x="186267" y="526005"/>
          <a:ext cx="8788400" cy="188191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12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HYPOXIA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8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37160" algn="just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dirty="0"/>
                        <a:t>When reviewing a new patient you have taken over,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looks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blue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oxygen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saturations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read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70%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monitor.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DB88519E-1FEC-4FE3-89CB-664AB7A58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741630"/>
              </p:ext>
            </p:extLst>
          </p:nvPr>
        </p:nvGraphicFramePr>
        <p:xfrm>
          <a:off x="203200" y="2458976"/>
          <a:ext cx="8788400" cy="258679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8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907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8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28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64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 need to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help in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524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87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those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aware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tell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rest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2392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546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59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aid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decision making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/>
                    </a:p>
                  </a:txBody>
                  <a:tcPr marL="0" marR="0" marT="2476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407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38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015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CDF50-B30E-8C00-183E-C24E1734F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C46A6CCD-10AA-C188-0955-409147DE1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256597"/>
              </p:ext>
            </p:extLst>
          </p:nvPr>
        </p:nvGraphicFramePr>
        <p:xfrm>
          <a:off x="203200" y="533624"/>
          <a:ext cx="8805332" cy="184381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6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2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MACHINE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ALARM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336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1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5253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65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525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39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1907" marB="0"/>
                </a:tc>
                <a:tc>
                  <a:txBody>
                    <a:bodyPr/>
                    <a:lstStyle/>
                    <a:p>
                      <a:pPr marL="90805" marR="780415" algn="just">
                        <a:lnSpc>
                          <a:spcPct val="99500"/>
                        </a:lnSpc>
                        <a:spcBef>
                          <a:spcPts val="240"/>
                        </a:spcBef>
                      </a:pPr>
                      <a:r>
                        <a:rPr lang="en-GB" sz="1400" dirty="0"/>
                        <a:t>After re-positioning the patient after a roll</a:t>
                      </a:r>
                      <a:r>
                        <a:rPr sz="1400" dirty="0"/>
                        <a:t>.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high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airway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pressure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alarm</a:t>
                      </a:r>
                      <a:r>
                        <a:rPr sz="1400" spc="-20" dirty="0"/>
                        <a:t> </a:t>
                      </a:r>
                      <a:r>
                        <a:rPr lang="en-GB" sz="1400" spc="-20" dirty="0"/>
                        <a:t>on the ventilator </a:t>
                      </a:r>
                      <a:r>
                        <a:rPr sz="1400" spc="-25" dirty="0"/>
                        <a:t>is </a:t>
                      </a:r>
                      <a:r>
                        <a:rPr sz="1400" spc="-10" dirty="0"/>
                        <a:t>sounding.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444CA0BA-EC61-92EA-34BE-006EE2CE9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36438"/>
              </p:ext>
            </p:extLst>
          </p:nvPr>
        </p:nvGraphicFramePr>
        <p:xfrm>
          <a:off x="186268" y="2458975"/>
          <a:ext cx="8805332" cy="25617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05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3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9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000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2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gets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worse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persists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call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help?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38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2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and where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 access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it</a:t>
                      </a:r>
                      <a:r>
                        <a:rPr sz="1400" spc="-10" dirty="0"/>
                        <a:t> from?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049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086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286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208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01B45-C071-D26C-91B1-9DF967A41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735C9757-B7F5-9B85-1859-D5FB76A9A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48435"/>
              </p:ext>
            </p:extLst>
          </p:nvPr>
        </p:nvGraphicFramePr>
        <p:xfrm>
          <a:off x="186268" y="521572"/>
          <a:ext cx="8796866" cy="181014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5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LOW</a:t>
                      </a:r>
                      <a:r>
                        <a:rPr sz="1800" b="1" spc="-7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BLOOD</a:t>
                      </a:r>
                      <a:r>
                        <a:rPr sz="1800" b="1" spc="-7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PRESSURE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Human,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9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17475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lang="en-GB" sz="1400" dirty="0"/>
                        <a:t>You have been asked to review a patient with low blood pressure</a:t>
                      </a:r>
                      <a:r>
                        <a:rPr sz="1400" dirty="0"/>
                        <a:t>.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10" dirty="0"/>
                        <a:t> </a:t>
                      </a:r>
                      <a:r>
                        <a:rPr sz="1400" dirty="0"/>
                        <a:t>cause of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hypotension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clear.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5CFCF2FA-1288-D5D4-2E09-B3059B809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860214"/>
              </p:ext>
            </p:extLst>
          </p:nvPr>
        </p:nvGraphicFramePr>
        <p:xfrm>
          <a:off x="194734" y="2328769"/>
          <a:ext cx="8796866" cy="270627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96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45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27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problem?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238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73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establish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cause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hypotension?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34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940">
                <a:tc>
                  <a:txBody>
                    <a:bodyPr/>
                    <a:lstStyle/>
                    <a:p>
                      <a:pPr marL="90805" marR="738505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decide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treatment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options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order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stabilise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patient’s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blood</a:t>
                      </a:r>
                      <a:r>
                        <a:rPr sz="1400" spc="-45" dirty="0"/>
                        <a:t> </a:t>
                      </a:r>
                      <a:r>
                        <a:rPr sz="1400" spc="-10" dirty="0"/>
                        <a:t>pressure?</a:t>
                      </a:r>
                      <a:endParaRPr sz="1400" dirty="0"/>
                    </a:p>
                    <a:p>
                      <a:pPr marL="90805">
                        <a:lnSpc>
                          <a:spcPts val="214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DODAR</a:t>
                      </a:r>
                      <a:r>
                        <a:rPr sz="1400" b="1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(Diagnostics/</a:t>
                      </a:r>
                      <a:r>
                        <a:rPr sz="1400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Options/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Declare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decision/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Allocate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Roles/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Review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58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176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218E08-1A94-B6D4-780B-C6CB2B0DA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047E0217-FE64-E26B-CEBB-2C1BD6A31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794302"/>
              </p:ext>
            </p:extLst>
          </p:nvPr>
        </p:nvGraphicFramePr>
        <p:xfrm>
          <a:off x="177800" y="526005"/>
          <a:ext cx="8788399" cy="166093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08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LOW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HEART</a:t>
                      </a:r>
                      <a:r>
                        <a:rPr sz="1800" b="1" spc="-7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RATE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76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26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825" marB="0"/>
                </a:tc>
                <a:tc>
                  <a:txBody>
                    <a:bodyPr/>
                    <a:lstStyle/>
                    <a:p>
                      <a:pPr marL="90805" marR="999490">
                        <a:lnSpc>
                          <a:spcPts val="2100"/>
                        </a:lnSpc>
                        <a:spcBef>
                          <a:spcPts val="420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32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00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8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90805" marR="105410">
                        <a:lnSpc>
                          <a:spcPct val="99500"/>
                        </a:lnSpc>
                        <a:spcBef>
                          <a:spcPts val="270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heart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rate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suddenly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drops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25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beats </a:t>
                      </a:r>
                      <a:r>
                        <a:rPr sz="1400" dirty="0"/>
                        <a:t>per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minute</a:t>
                      </a:r>
                      <a:r>
                        <a:rPr lang="en-GB" sz="1400" dirty="0"/>
                        <a:t> during suctioning</a:t>
                      </a:r>
                      <a:r>
                        <a:rPr sz="1400" spc="-20" dirty="0"/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571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6491BFD7-ACE0-838D-9065-549827C9B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331537"/>
              </p:ext>
            </p:extLst>
          </p:nvPr>
        </p:nvGraphicFramePr>
        <p:xfrm>
          <a:off x="186268" y="2188945"/>
          <a:ext cx="8788398" cy="285326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57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28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2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respond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0" dirty="0"/>
                        <a:t> </a:t>
                      </a:r>
                      <a:r>
                        <a:rPr sz="1400" spc="-20" dirty="0"/>
                        <a:t>team?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71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9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drugs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–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available?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90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9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persists,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decide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whether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continue</a:t>
                      </a:r>
                      <a:r>
                        <a:rPr sz="1400" spc="-10" dirty="0"/>
                        <a:t> surgery?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6201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231">
                <a:tc>
                  <a:txBody>
                    <a:bodyPr/>
                    <a:lstStyle/>
                    <a:p>
                      <a:pPr marL="90805" marR="1038225">
                        <a:lnSpc>
                          <a:spcPts val="2100"/>
                        </a:lnSpc>
                        <a:spcBef>
                          <a:spcPts val="35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external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pacing,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access</a:t>
                      </a:r>
                      <a:r>
                        <a:rPr sz="1400" spc="-20" dirty="0"/>
                        <a:t> </a:t>
                      </a:r>
                      <a:r>
                        <a:rPr sz="1400" spc="-50" dirty="0"/>
                        <a:t>a </a:t>
                      </a:r>
                      <a:r>
                        <a:rPr sz="1400" dirty="0"/>
                        <a:t>defibrillator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pacing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functionality?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81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231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1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52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0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C094D-0A86-A348-B3A0-0D3C71CD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0ABBF"/>
                </a:solidFill>
                <a:effectLst/>
                <a:uLnTx/>
                <a:uFillTx/>
                <a:latin typeface="Century Gothic"/>
                <a:ea typeface="+mj-ea"/>
              </a:rPr>
              <a:t>User Guide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FF071-79C6-824A-B10B-C550239756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500" b="1" dirty="0">
                <a:latin typeface="Century Gothic" panose="020B0502020202020204" pitchFamily="34" charset="0"/>
                <a:cs typeface="Calibri"/>
              </a:rPr>
              <a:t>WHY?</a:t>
            </a:r>
            <a:r>
              <a:rPr lang="en-US" sz="2500" b="1" spc="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Preparation</a:t>
            </a:r>
            <a:r>
              <a:rPr lang="en-US" sz="2500" spc="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and</a:t>
            </a:r>
            <a:r>
              <a:rPr lang="en-US" sz="2500" spc="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planning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helps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us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manage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emergencies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together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as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team</a:t>
            </a:r>
            <a:r>
              <a:rPr lang="en-US" sz="25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more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effectively.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The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aim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of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this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activity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is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to 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use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verbal</a:t>
            </a:r>
            <a:r>
              <a:rPr lang="en-US" sz="25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simulation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to</a:t>
            </a:r>
            <a:r>
              <a:rPr lang="en-US" sz="25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help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raise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our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awareness</a:t>
            </a:r>
            <a:r>
              <a:rPr lang="en-US" sz="25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of</a:t>
            </a:r>
            <a:r>
              <a:rPr lang="en-US" sz="25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human</a:t>
            </a:r>
            <a:r>
              <a:rPr lang="en-US" sz="25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factors</a:t>
            </a:r>
            <a:r>
              <a:rPr lang="en-US" sz="25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which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impact</a:t>
            </a:r>
            <a:r>
              <a:rPr lang="en-US" sz="25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on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patient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safety.</a:t>
            </a:r>
          </a:p>
          <a:p>
            <a:endParaRPr lang="en-US" sz="2500" dirty="0">
              <a:latin typeface="Century Gothic" panose="020B0502020202020204" pitchFamily="34" charset="0"/>
              <a:cs typeface="Calibri"/>
            </a:endParaRPr>
          </a:p>
          <a:p>
            <a:r>
              <a:rPr lang="en-US" sz="2500" b="1" dirty="0">
                <a:latin typeface="Century Gothic" panose="020B0502020202020204" pitchFamily="34" charset="0"/>
                <a:cs typeface="Calibri"/>
              </a:rPr>
              <a:t>WHEN?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Set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aside</a:t>
            </a:r>
            <a:r>
              <a:rPr lang="en-US" sz="2500" spc="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5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minutes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20" dirty="0">
                <a:latin typeface="Century Gothic" panose="020B0502020202020204" pitchFamily="34" charset="0"/>
                <a:cs typeface="Calibri"/>
              </a:rPr>
              <a:t>after critical care </a:t>
            </a:r>
            <a:r>
              <a:rPr lang="en-US" sz="2500">
                <a:latin typeface="Century Gothic" panose="020B0502020202020204" pitchFamily="34" charset="0"/>
                <a:cs typeface="Calibri"/>
              </a:rPr>
              <a:t>list</a:t>
            </a:r>
            <a:r>
              <a:rPr lang="en-US" sz="2500" spc="-40">
                <a:latin typeface="Century Gothic" panose="020B0502020202020204" pitchFamily="34" charset="0"/>
                <a:cs typeface="Calibri"/>
              </a:rPr>
              <a:t> for </a:t>
            </a:r>
            <a:r>
              <a:rPr lang="en-US" sz="2500">
                <a:latin typeface="Century Gothic" panose="020B0502020202020204" pitchFamily="34" charset="0"/>
                <a:cs typeface="Calibri"/>
              </a:rPr>
              <a:t>safety</a:t>
            </a:r>
            <a:r>
              <a:rPr lang="en-US" sz="2500" spc="-45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team</a:t>
            </a:r>
            <a:r>
              <a:rPr lang="en-US" sz="25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brief</a:t>
            </a:r>
            <a:r>
              <a:rPr lang="en-US" sz="25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(huddle)</a:t>
            </a:r>
          </a:p>
          <a:p>
            <a:endParaRPr lang="en-US" sz="2500" dirty="0">
              <a:latin typeface="Century Gothic" panose="020B0502020202020204" pitchFamily="34" charset="0"/>
              <a:cs typeface="Calibri"/>
            </a:endParaRPr>
          </a:p>
          <a:p>
            <a:r>
              <a:rPr lang="en-US" sz="2500" b="1" dirty="0">
                <a:latin typeface="Century Gothic" panose="020B0502020202020204" pitchFamily="34" charset="0"/>
                <a:cs typeface="Calibri"/>
              </a:rPr>
              <a:t>WHO?</a:t>
            </a:r>
            <a:r>
              <a:rPr lang="en-US" sz="2500" b="1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Where</a:t>
            </a:r>
            <a:r>
              <a:rPr lang="en-US" sz="25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possible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ALL </a:t>
            </a:r>
            <a:r>
              <a:rPr lang="en-US" sz="2500" spc="-20" dirty="0">
                <a:latin typeface="Century Gothic" panose="020B0502020202020204" pitchFamily="34" charset="0"/>
                <a:cs typeface="Calibri"/>
              </a:rPr>
              <a:t>team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members</a:t>
            </a:r>
            <a:r>
              <a:rPr lang="en-US" sz="25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should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remain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in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the 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room</a:t>
            </a:r>
            <a:r>
              <a:rPr lang="en-US" sz="25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500" dirty="0">
                <a:latin typeface="Century Gothic" panose="020B0502020202020204" pitchFamily="34" charset="0"/>
                <a:cs typeface="Calibri"/>
              </a:rPr>
              <a:t>and</a:t>
            </a:r>
            <a:r>
              <a:rPr lang="en-US" sz="2500" spc="-10" dirty="0">
                <a:latin typeface="Century Gothic" panose="020B0502020202020204" pitchFamily="34" charset="0"/>
                <a:cs typeface="Calibri"/>
              </a:rPr>
              <a:t> participate</a:t>
            </a:r>
            <a:endParaRPr lang="en-US" sz="2500" dirty="0">
              <a:latin typeface="Century Gothic" panose="020B0502020202020204" pitchFamily="34" charset="0"/>
              <a:cs typeface="Calibri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E5CD0-A5F4-064F-993F-3EDC14261C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A7B5"/>
              </a:buClr>
              <a:buSzTx/>
              <a:buFont typeface="Arial"/>
              <a:buChar char="•"/>
              <a:tabLst/>
              <a:defRPr/>
            </a:pPr>
            <a:r>
              <a:rPr kumimoji="0" lang="en-GB" sz="2500" b="1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HOW?</a:t>
            </a:r>
            <a:endParaRPr kumimoji="0" lang="en-GB" sz="2500" b="0" i="0" u="none" strike="noStrike" kern="1200" cap="none" spc="0" normalizeH="0" baseline="0" noProof="0" dirty="0">
              <a:ln>
                <a:noFill/>
              </a:ln>
              <a:solidFill>
                <a:srgbClr val="3F2A5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Calibri"/>
            </a:endParaRPr>
          </a:p>
          <a:p>
            <a:pPr marL="697865" marR="5080" lvl="1" indent="-285115" algn="l" defTabSz="457200" rtl="0" eaLnBrk="1" fontAlgn="auto" latinLnBrk="0" hangingPunct="1">
              <a:lnSpc>
                <a:spcPct val="101899"/>
              </a:lnSpc>
              <a:spcBef>
                <a:spcPts val="55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297815" algn="l"/>
                <a:tab pos="29845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selects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flashcard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at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random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(if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has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already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done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that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flashcard,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select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another)</a:t>
            </a:r>
          </a:p>
          <a:p>
            <a:pPr marL="697865" marR="92710" lvl="1" indent="-285115" algn="l" defTabSz="457200" rtl="0" eaLnBrk="1" fontAlgn="auto" latinLnBrk="0" hangingPunct="1">
              <a:lnSpc>
                <a:spcPct val="99500"/>
              </a:lnSpc>
              <a:spcBef>
                <a:spcPts val="455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297815" algn="l"/>
                <a:tab pos="29845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flashcard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reader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is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member</a:t>
            </a:r>
            <a:r>
              <a:rPr kumimoji="0" lang="en-US" b="0" i="0" u="none" strike="noStrike" kern="1200" cap="none" spc="-3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indicated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by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10" normalizeH="0" baseline="0" noProof="0" dirty="0" err="1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colour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code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-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the topic</a:t>
            </a:r>
            <a:r>
              <a:rPr kumimoji="0" lang="en-US" b="0" i="1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of</a:t>
            </a:r>
            <a:r>
              <a:rPr kumimoji="0" lang="en-US" b="0" i="1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the </a:t>
            </a:r>
            <a:r>
              <a:rPr kumimoji="0" lang="en-US" b="0" i="1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emergency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scenario</a:t>
            </a:r>
            <a:r>
              <a:rPr kumimoji="0" lang="en-US" b="0" i="1" u="none" strike="noStrike" kern="1200" cap="none" spc="-3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is</a:t>
            </a:r>
            <a:r>
              <a:rPr kumimoji="0" lang="en-US" b="0" i="1" u="none" strike="noStrike" kern="1200" cap="none" spc="-4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not</a:t>
            </a:r>
            <a:r>
              <a:rPr kumimoji="0" lang="en-US" b="0" i="1" u="none" strike="noStrike" kern="1200" cap="none" spc="-4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necessarily</a:t>
            </a:r>
            <a:r>
              <a:rPr kumimoji="0" lang="en-US" b="0" i="1" u="none" strike="noStrike" kern="1200" cap="none" spc="-4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linked</a:t>
            </a:r>
            <a:r>
              <a:rPr kumimoji="0" lang="en-US" b="0" i="1" u="none" strike="noStrike" kern="1200" cap="none" spc="-3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to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the</a:t>
            </a:r>
            <a:r>
              <a:rPr kumimoji="0" lang="en-US" b="0" i="1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specialty</a:t>
            </a:r>
            <a:r>
              <a:rPr kumimoji="0" lang="en-US" b="0" i="1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of the </a:t>
            </a:r>
            <a:r>
              <a:rPr kumimoji="0" lang="en-US" b="0" i="1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/>
              </a:rPr>
              <a:t>reader</a:t>
            </a:r>
          </a:p>
          <a:p>
            <a:pPr marL="697865" marR="149860" lvl="1" indent="-285115" algn="l" defTabSz="457200" rtl="0" eaLnBrk="1" fontAlgn="auto" latinLnBrk="0" hangingPunct="1">
              <a:lnSpc>
                <a:spcPct val="995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297815" algn="l"/>
                <a:tab pos="29845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should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have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5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collaborative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discussion to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answer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questions</a:t>
            </a:r>
          </a:p>
          <a:p>
            <a:pPr marL="697865" marR="131445" lvl="1" indent="-285115" algn="l" defTabSz="457200" rtl="0" eaLnBrk="1" fontAlgn="auto" latinLnBrk="0" hangingPunct="1">
              <a:lnSpc>
                <a:spcPct val="995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297815" algn="l"/>
                <a:tab pos="29845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Any</a:t>
            </a:r>
            <a:r>
              <a:rPr kumimoji="0" lang="en-US" b="0" i="0" u="none" strike="noStrike" kern="1200" cap="none" spc="-3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learning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points</a:t>
            </a:r>
            <a:r>
              <a:rPr kumimoji="0" lang="en-US" b="0" i="0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identified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by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team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should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be</a:t>
            </a:r>
            <a:r>
              <a:rPr kumimoji="0" lang="en-US" b="0" i="0" u="none" strike="noStrike" kern="1200" cap="none" spc="-1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written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on </a:t>
            </a:r>
            <a:r>
              <a:rPr kumimoji="0" lang="en-US" b="0" i="0" u="none" strike="noStrike" kern="1200" cap="none" spc="-25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the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evaluation</a:t>
            </a:r>
            <a:r>
              <a:rPr kumimoji="0" lang="en-US" b="0" i="0" u="none" strike="noStrike" kern="1200" cap="none" spc="-7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 </a:t>
            </a:r>
            <a:r>
              <a:rPr kumimoji="0" lang="en-US" b="0" i="0" u="none" strike="noStrike" kern="1200" cap="none" spc="-20" normalizeH="0" baseline="0" noProof="0" dirty="0">
                <a:ln>
                  <a:noFill/>
                </a:ln>
                <a:solidFill>
                  <a:srgbClr val="3F2A5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</a:rPr>
              <a:t>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67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06E136-94FE-189C-B233-CC3515C3F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27C0732-8B1E-1CFB-4244-029EAFD77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721941"/>
              </p:ext>
            </p:extLst>
          </p:nvPr>
        </p:nvGraphicFramePr>
        <p:xfrm>
          <a:off x="169333" y="526004"/>
          <a:ext cx="8788399" cy="204574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FAST</a:t>
                      </a:r>
                      <a:r>
                        <a:rPr sz="1800" b="1" spc="-9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HEART</a:t>
                      </a:r>
                      <a:r>
                        <a:rPr sz="1800" b="1" spc="-8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RATE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3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4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39065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lang="en-GB" sz="1400" dirty="0"/>
                        <a:t>Overnight the </a:t>
                      </a:r>
                      <a:r>
                        <a:rPr sz="1400" spc="-10" dirty="0"/>
                        <a:t>patient’s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heart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rate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increases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110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to </a:t>
                      </a:r>
                      <a:r>
                        <a:rPr sz="1400" dirty="0"/>
                        <a:t>180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beats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per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minute.</a:t>
                      </a:r>
                      <a:r>
                        <a:rPr sz="1400" spc="-30" dirty="0"/>
                        <a:t> </a:t>
                      </a:r>
                      <a:r>
                        <a:rPr lang="en-GB" sz="1400" dirty="0"/>
                        <a:t>You confirm they are adequately sedated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but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tachycardia persists.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E47AE447-6B31-8238-392F-87EE3D365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347431"/>
              </p:ext>
            </p:extLst>
          </p:nvPr>
        </p:nvGraphicFramePr>
        <p:xfrm>
          <a:off x="194734" y="2546786"/>
          <a:ext cx="8788398" cy="249561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956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7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establish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cause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tachycardia?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DODAR</a:t>
                      </a:r>
                      <a:r>
                        <a:rPr sz="1400" b="1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(Diagnostics/</a:t>
                      </a:r>
                      <a:r>
                        <a:rPr sz="1400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Options/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Declare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decision/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Allocate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Roles/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Review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619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protocol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emergency?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905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 you do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DC</a:t>
                      </a:r>
                      <a:r>
                        <a:rPr sz="1400" spc="-5" dirty="0"/>
                        <a:t> </a:t>
                      </a:r>
                      <a:r>
                        <a:rPr sz="1400" spc="-20" dirty="0"/>
                        <a:t>cardio-</a:t>
                      </a:r>
                      <a:r>
                        <a:rPr sz="1400" dirty="0"/>
                        <a:t>version was</a:t>
                      </a:r>
                      <a:r>
                        <a:rPr sz="1400" spc="-10" dirty="0"/>
                        <a:t> indicated?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382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549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EA0D7-9452-21CB-8EA9-27A4C5B63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ACB796D7-265A-6BAE-18B3-1036B8964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9800"/>
              </p:ext>
            </p:extLst>
          </p:nvPr>
        </p:nvGraphicFramePr>
        <p:xfrm>
          <a:off x="184000" y="525780"/>
          <a:ext cx="8716160" cy="455576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0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1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7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ALLERGIC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REACTION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0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071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31178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lang="en-GB" sz="1400" dirty="0"/>
                        <a:t>After administrating a new antibiotic the tidal volumes reduce and the patient </a:t>
                      </a:r>
                      <a:r>
                        <a:rPr sz="1400" dirty="0"/>
                        <a:t>becomes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severely </a:t>
                      </a:r>
                      <a:r>
                        <a:rPr sz="1400" dirty="0"/>
                        <a:t>hypotensive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tachycardic.</a:t>
                      </a:r>
                      <a:r>
                        <a:rPr sz="1400" spc="-25" dirty="0"/>
                        <a:t> </a:t>
                      </a:r>
                      <a:r>
                        <a:rPr lang="en-GB" sz="1400" dirty="0"/>
                        <a:t>You </a:t>
                      </a:r>
                      <a:r>
                        <a:rPr sz="1400" dirty="0"/>
                        <a:t>suspect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anaphylaxis.</a:t>
                      </a:r>
                      <a:r>
                        <a:rPr sz="1400" spc="-35" dirty="0"/>
                        <a:t>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0" b="1" dirty="0">
                        <a:latin typeface="Calibri"/>
                        <a:cs typeface="Calibri"/>
                      </a:endParaRPr>
                    </a:p>
                  </a:txBody>
                  <a:tcPr marL="0" marR="0" marT="49053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394704"/>
                  </a:ext>
                </a:extLst>
              </a:tr>
              <a:tr h="299999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b="1" spc="-10" dirty="0"/>
                        <a:t>Questions: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49053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708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emergency?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715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518">
                <a:tc gridSpan="2">
                  <a:txBody>
                    <a:bodyPr/>
                    <a:lstStyle/>
                    <a:p>
                      <a:pPr marL="90805" marR="416559">
                        <a:lnSpc>
                          <a:spcPts val="2100"/>
                        </a:lnSpc>
                        <a:spcBef>
                          <a:spcPts val="36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drugs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may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located?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anaphylaxis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box</a:t>
                      </a:r>
                      <a:r>
                        <a:rPr sz="1400" spc="-45" dirty="0"/>
                        <a:t> </a:t>
                      </a:r>
                      <a:r>
                        <a:rPr sz="1400" spc="-10" dirty="0"/>
                        <a:t>stored?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22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unsure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role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emergency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477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749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38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369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B98EFF-07F4-B19D-FC44-C40EB32C0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A28F0DC-C3A6-AFFB-7871-9A6C76F24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946448"/>
              </p:ext>
            </p:extLst>
          </p:nvPr>
        </p:nvGraphicFramePr>
        <p:xfrm>
          <a:off x="186266" y="548865"/>
          <a:ext cx="8771467" cy="202288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63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LOCAL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ANAESTHETIC</a:t>
                      </a:r>
                      <a:r>
                        <a:rPr sz="1800" b="1" spc="-6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TOXICITY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60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94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243840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dirty="0"/>
                        <a:t>A post operative patient who has a wound catheter with a local anaesthetic being administered through an automated pump. They suddenly </a:t>
                      </a:r>
                      <a:r>
                        <a:rPr sz="1400" dirty="0"/>
                        <a:t>go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into</a:t>
                      </a:r>
                      <a:r>
                        <a:rPr sz="1400" spc="-30" dirty="0"/>
                        <a:t> </a:t>
                      </a:r>
                      <a:r>
                        <a:rPr sz="1400" spc="-45" dirty="0"/>
                        <a:t>VT.</a:t>
                      </a:r>
                      <a:r>
                        <a:rPr sz="1400" spc="-35" dirty="0"/>
                        <a:t> </a:t>
                      </a:r>
                      <a:r>
                        <a:rPr lang="en-GB" sz="1400" spc="-25" dirty="0"/>
                        <a:t>You suspect </a:t>
                      </a:r>
                      <a:r>
                        <a:rPr sz="1400" dirty="0"/>
                        <a:t>local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toxicity.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38845EA9-B8FF-3C35-95EC-FFF9A5F13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589677"/>
              </p:ext>
            </p:extLst>
          </p:nvPr>
        </p:nvGraphicFramePr>
        <p:xfrm>
          <a:off x="186266" y="2673561"/>
          <a:ext cx="8771467" cy="245374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3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3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should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 team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 </a:t>
                      </a:r>
                      <a:r>
                        <a:rPr sz="1400" spc="-10" dirty="0"/>
                        <a:t>this?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4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individual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roles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emergency?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096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759">
                <a:tc>
                  <a:txBody>
                    <a:bodyPr/>
                    <a:lstStyle/>
                    <a:p>
                      <a:pPr marL="90805" marR="878205">
                        <a:lnSpc>
                          <a:spcPts val="2100"/>
                        </a:lnSpc>
                        <a:spcBef>
                          <a:spcPts val="39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drug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specifically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used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treat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it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7148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759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33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543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3A8B4-B6C7-708D-D7E9-A670A455C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04C490B7-CEFD-1542-DB0A-7C1B542491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958081"/>
              </p:ext>
            </p:extLst>
          </p:nvPr>
        </p:nvGraphicFramePr>
        <p:xfrm>
          <a:off x="155788" y="526004"/>
          <a:ext cx="8822266" cy="178556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8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5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CARDIAC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EVENT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67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37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07950" algn="just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lang="en-GB" sz="1400" spc="-10" dirty="0"/>
                        <a:t>You notice that the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developing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marked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ST </a:t>
                      </a:r>
                      <a:r>
                        <a:rPr sz="1400" dirty="0"/>
                        <a:t>segment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elevation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monitor.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424A5359-6D02-54FF-59B7-A41D481E2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041032"/>
              </p:ext>
            </p:extLst>
          </p:nvPr>
        </p:nvGraphicFramePr>
        <p:xfrm>
          <a:off x="160867" y="2428075"/>
          <a:ext cx="8822266" cy="256704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2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515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1433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concern?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143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22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undertaken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establish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diagnosis?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14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03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resource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guide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decision</a:t>
                      </a:r>
                      <a:r>
                        <a:rPr sz="1400" spc="-10" dirty="0"/>
                        <a:t> making?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572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354">
                <a:tc>
                  <a:txBody>
                    <a:bodyPr/>
                    <a:lstStyle/>
                    <a:p>
                      <a:pPr marL="90805" marR="161925">
                        <a:lnSpc>
                          <a:spcPts val="2100"/>
                        </a:lnSpc>
                        <a:spcBef>
                          <a:spcPts val="34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intervention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cardiac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catheter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suite,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would </a:t>
                      </a:r>
                      <a:r>
                        <a:rPr sz="1400" dirty="0"/>
                        <a:t>you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arrange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this?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861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35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338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89E98-C994-749C-324B-61E64FF6A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1A71692F-980E-B3A2-C3C5-5FC8D8C8A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207278"/>
              </p:ext>
            </p:extLst>
          </p:nvPr>
        </p:nvGraphicFramePr>
        <p:xfrm>
          <a:off x="247227" y="533625"/>
          <a:ext cx="8796865" cy="191239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7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POST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CARDIAC</a:t>
                      </a:r>
                      <a:r>
                        <a:rPr sz="1800" b="1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ARREST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CARE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70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9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04139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lang="en-GB" sz="1400" dirty="0"/>
                        <a:t>A patient on the unit </a:t>
                      </a:r>
                      <a:r>
                        <a:rPr sz="1400" dirty="0"/>
                        <a:t>has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cardiac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arrest</a:t>
                      </a:r>
                      <a:r>
                        <a:rPr sz="1400" spc="-25" dirty="0"/>
                        <a:t> on </a:t>
                      </a:r>
                      <a:r>
                        <a:rPr sz="1400" dirty="0" err="1"/>
                        <a:t>th</a:t>
                      </a:r>
                      <a:r>
                        <a:rPr lang="en-GB" sz="1400" dirty="0"/>
                        <a:t>e intensive care unit shortly after admission</a:t>
                      </a:r>
                      <a:r>
                        <a:rPr sz="1400" dirty="0"/>
                        <a:t>.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Following </a:t>
                      </a:r>
                      <a:r>
                        <a:rPr sz="1400" dirty="0"/>
                        <a:t>3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cycles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CPR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“ROSC”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(Return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Of </a:t>
                      </a:r>
                      <a:r>
                        <a:rPr sz="1400" dirty="0"/>
                        <a:t>Spontaneous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Circulation).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CB59E3A4-C52B-BC19-5CFB-878516A4B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495195"/>
              </p:ext>
            </p:extLst>
          </p:nvPr>
        </p:nvGraphicFramePr>
        <p:xfrm>
          <a:off x="247227" y="2562512"/>
          <a:ext cx="8796864" cy="250775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96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8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2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0" dirty="0"/>
                        <a:t> </a:t>
                      </a:r>
                      <a:r>
                        <a:rPr sz="1400" spc="-20" dirty="0"/>
                        <a:t>next?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4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dirty="0"/>
                        <a:t>Who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call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0" dirty="0"/>
                        <a:t> help?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95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10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 when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 conduct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debrief?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14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861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605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4B143-4201-FD69-8F35-8CF68EAF1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693E1B4A-BE8A-4EEF-8414-1AE3BA0C70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632371"/>
              </p:ext>
            </p:extLst>
          </p:nvPr>
        </p:nvGraphicFramePr>
        <p:xfrm>
          <a:off x="177800" y="556484"/>
          <a:ext cx="8805333" cy="188191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6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12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SEPSIS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5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75690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Interactive,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8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79070">
                        <a:lnSpc>
                          <a:spcPct val="100299"/>
                        </a:lnSpc>
                        <a:spcBef>
                          <a:spcPts val="235"/>
                        </a:spcBef>
                      </a:pPr>
                      <a:r>
                        <a:rPr sz="1400" dirty="0"/>
                        <a:t>A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5" dirty="0"/>
                        <a:t> </a:t>
                      </a:r>
                      <a:r>
                        <a:rPr lang="en-GB" sz="1400" dirty="0"/>
                        <a:t>admitted onto the intensive care unit </a:t>
                      </a:r>
                      <a:r>
                        <a:rPr sz="1400" dirty="0"/>
                        <a:t>and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septic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shock.</a:t>
                      </a:r>
                      <a:r>
                        <a:rPr lang="en-GB" sz="1400" dirty="0"/>
                        <a:t> They are brought into the unit and needs central venous access.</a:t>
                      </a:r>
                      <a:r>
                        <a:rPr sz="1400" spc="-5" dirty="0"/>
                        <a:t>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238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C3E186B0-4B84-3C30-F8E7-09620AFDB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663579"/>
              </p:ext>
            </p:extLst>
          </p:nvPr>
        </p:nvGraphicFramePr>
        <p:xfrm>
          <a:off x="169333" y="2705100"/>
          <a:ext cx="8805333" cy="225220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0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1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80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priorities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664">
                <a:tc>
                  <a:txBody>
                    <a:bodyPr/>
                    <a:lstStyle/>
                    <a:p>
                      <a:pPr marL="90805" marR="234315">
                        <a:lnSpc>
                          <a:spcPts val="2100"/>
                        </a:lnSpc>
                        <a:spcBef>
                          <a:spcPts val="36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resource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decision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making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guide </a:t>
                      </a:r>
                      <a:r>
                        <a:rPr sz="1400" dirty="0"/>
                        <a:t>your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management?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16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effective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teamwork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delegation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tasks?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57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436">
                <a:tc>
                  <a:txBody>
                    <a:bodyPr/>
                    <a:lstStyle/>
                    <a:p>
                      <a:pPr marL="90805" marR="187325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lang="en-GB" sz="1400" dirty="0"/>
                        <a:t>The consultant wants you to finish the ward round but you feel you need to manage this patient first</a:t>
                      </a:r>
                      <a:r>
                        <a:rPr sz="1400" dirty="0"/>
                        <a:t>–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resolve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issue?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884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65CC7-D1B6-4870-1A67-309A15830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0A10FB9A-D90A-80BF-9A85-AD008BF9A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825405"/>
              </p:ext>
            </p:extLst>
          </p:nvPr>
        </p:nvGraphicFramePr>
        <p:xfrm>
          <a:off x="182033" y="541245"/>
          <a:ext cx="8779933" cy="195811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7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7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b="1" spc="-45" dirty="0">
                          <a:solidFill>
                            <a:schemeClr val="tx1"/>
                          </a:solidFill>
                        </a:rPr>
                        <a:t>AIRWAY</a:t>
                      </a:r>
                      <a:r>
                        <a:rPr sz="1800" b="1" spc="-8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CRISIS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6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</a:t>
                      </a:r>
                      <a:r>
                        <a:rPr sz="1400" spc="-45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44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90170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An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attempt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lang="en-GB" sz="1400" spc="-30" dirty="0"/>
                        <a:t>intubate a patient fails, you </a:t>
                      </a:r>
                      <a:r>
                        <a:rPr sz="1400" dirty="0"/>
                        <a:t>follows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DAS </a:t>
                      </a:r>
                      <a:r>
                        <a:rPr sz="1400" dirty="0"/>
                        <a:t>algorithm.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Plan A,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B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 C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fail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and </a:t>
                      </a:r>
                      <a:r>
                        <a:rPr lang="en-GB" sz="1400" dirty="0"/>
                        <a:t>you </a:t>
                      </a:r>
                      <a:r>
                        <a:rPr sz="1400" dirty="0"/>
                        <a:t>declares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“Can’t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Intubate,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Can’t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Oxygenate” scenario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F84896AE-6F40-424A-E127-972AD6F3E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670761"/>
              </p:ext>
            </p:extLst>
          </p:nvPr>
        </p:nvGraphicFramePr>
        <p:xfrm>
          <a:off x="182033" y="2571750"/>
          <a:ext cx="8779932" cy="249928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9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75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29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4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should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managed?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43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173">
                <a:tc>
                  <a:txBody>
                    <a:bodyPr/>
                    <a:lstStyle/>
                    <a:p>
                      <a:pPr marL="90805" marR="313690">
                        <a:lnSpc>
                          <a:spcPts val="2100"/>
                        </a:lnSpc>
                        <a:spcBef>
                          <a:spcPts val="49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(including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guidelines)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is/are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life- </a:t>
                      </a:r>
                      <a:r>
                        <a:rPr sz="1400" dirty="0"/>
                        <a:t>threatening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emergency?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714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1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could a</a:t>
                      </a:r>
                      <a:r>
                        <a:rPr sz="1400" spc="-10" dirty="0"/>
                        <a:t> non-</a:t>
                      </a:r>
                      <a:r>
                        <a:rPr sz="1400" dirty="0"/>
                        <a:t>airway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trained team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member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 useful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 this</a:t>
                      </a:r>
                      <a:r>
                        <a:rPr sz="1400" spc="-10" dirty="0"/>
                        <a:t> 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53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531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5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238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63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009BC1-17A1-25A6-63C7-B60B5D8A19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D7577B4F-BCA8-16DF-B499-B8D43C124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15550"/>
              </p:ext>
            </p:extLst>
          </p:nvPr>
        </p:nvGraphicFramePr>
        <p:xfrm>
          <a:off x="182033" y="518384"/>
          <a:ext cx="8779933" cy="205336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7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THROMBOEMBOLIC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EVENT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21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95885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high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clotting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being </a:t>
                      </a:r>
                      <a:r>
                        <a:rPr sz="1400" dirty="0"/>
                        <a:t>bridged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heparin </a:t>
                      </a:r>
                      <a:r>
                        <a:rPr lang="en-GB" sz="1400" dirty="0"/>
                        <a:t>arrives from theatres</a:t>
                      </a:r>
                      <a:r>
                        <a:rPr sz="1400" dirty="0"/>
                        <a:t>.</a:t>
                      </a:r>
                      <a:r>
                        <a:rPr sz="1400" spc="-20" dirty="0"/>
                        <a:t> </a:t>
                      </a:r>
                      <a:r>
                        <a:rPr lang="en-GB" sz="1400" spc="-20" dirty="0"/>
                        <a:t>Soon after admission they desaturate</a:t>
                      </a:r>
                      <a:r>
                        <a:rPr sz="1400" dirty="0"/>
                        <a:t>.</a:t>
                      </a:r>
                      <a:r>
                        <a:rPr sz="1400" spc="3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lang="en-GB" sz="1400" spc="-30" dirty="0"/>
                        <a:t> registrar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assesses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patient </a:t>
                      </a:r>
                      <a:r>
                        <a:rPr sz="1400" dirty="0"/>
                        <a:t>and</a:t>
                      </a:r>
                      <a:r>
                        <a:rPr sz="1400" spc="10" dirty="0"/>
                        <a:t> </a:t>
                      </a:r>
                      <a:r>
                        <a:rPr sz="1400" dirty="0"/>
                        <a:t>suspects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pulmonary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embolism</a:t>
                      </a:r>
                      <a:r>
                        <a:rPr lang="en-GB" sz="1400" spc="-10" dirty="0"/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74DE2BA9-A401-21A1-59AC-1E93E8DBC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85416"/>
              </p:ext>
            </p:extLst>
          </p:nvPr>
        </p:nvGraphicFramePr>
        <p:xfrm>
          <a:off x="182033" y="2627281"/>
          <a:ext cx="8779933" cy="251621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674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99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expect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happen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next?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97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available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theatre?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81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749">
                <a:tc>
                  <a:txBody>
                    <a:bodyPr/>
                    <a:lstStyle/>
                    <a:p>
                      <a:pPr marL="90805" marR="107950">
                        <a:lnSpc>
                          <a:spcPts val="2100"/>
                        </a:lnSpc>
                        <a:spcBef>
                          <a:spcPts val="355"/>
                        </a:spcBef>
                      </a:pPr>
                      <a:r>
                        <a:rPr sz="1400" dirty="0"/>
                        <a:t>When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senior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called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4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anaesthetists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arrive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offer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 –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you </a:t>
                      </a:r>
                      <a:r>
                        <a:rPr sz="1400" dirty="0"/>
                        <a:t>allocate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roles?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8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749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1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52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8229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4F0E1-BB04-2BD4-E0E3-785D6751F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B4C695FE-AD12-5EC9-DC43-ACC357963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936525"/>
              </p:ext>
            </p:extLst>
          </p:nvPr>
        </p:nvGraphicFramePr>
        <p:xfrm>
          <a:off x="186267" y="560897"/>
          <a:ext cx="8771466" cy="198821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10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lang="en-US" sz="1800" b="1" spc="-20" dirty="0">
                          <a:solidFill>
                            <a:schemeClr val="tx1"/>
                          </a:solidFill>
                        </a:rPr>
                        <a:t>CHALLENGING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RELATIVE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0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5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41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36703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500" dirty="0"/>
                        <a:t>An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anxious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patient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on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your</a:t>
                      </a:r>
                      <a:r>
                        <a:rPr sz="1500" spc="-25" dirty="0"/>
                        <a:t> </a:t>
                      </a:r>
                      <a:r>
                        <a:rPr lang="en-GB" sz="1500" spc="-25" dirty="0"/>
                        <a:t>unit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has</a:t>
                      </a:r>
                      <a:r>
                        <a:rPr sz="1500" spc="-15" dirty="0"/>
                        <a:t> </a:t>
                      </a:r>
                      <a:r>
                        <a:rPr sz="1500" spc="-10" dirty="0"/>
                        <a:t>insisted </a:t>
                      </a:r>
                      <a:r>
                        <a:rPr sz="1500" dirty="0"/>
                        <a:t>that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their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relative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is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present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at</a:t>
                      </a:r>
                      <a:r>
                        <a:rPr sz="1500" spc="-20" dirty="0"/>
                        <a:t> </a:t>
                      </a:r>
                      <a:r>
                        <a:rPr lang="en-GB" sz="1500" dirty="0"/>
                        <a:t>the bedspace</a:t>
                      </a:r>
                      <a:r>
                        <a:rPr sz="1500" dirty="0"/>
                        <a:t>.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After</a:t>
                      </a:r>
                      <a:r>
                        <a:rPr sz="1500" spc="-10" dirty="0"/>
                        <a:t> </a:t>
                      </a:r>
                      <a:r>
                        <a:rPr lang="en-GB" sz="1500" dirty="0"/>
                        <a:t>visiting hours are over, they refuse to leave the intensive care unit</a:t>
                      </a:r>
                      <a:r>
                        <a:rPr sz="1500" spc="-10" dirty="0"/>
                        <a:t>.</a:t>
                      </a:r>
                      <a:endParaRPr sz="15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8246FCB9-E6EA-9E71-D8F8-63198FCF2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48170"/>
              </p:ext>
            </p:extLst>
          </p:nvPr>
        </p:nvGraphicFramePr>
        <p:xfrm>
          <a:off x="194734" y="2674999"/>
          <a:ext cx="8771466" cy="235838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1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27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24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89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staff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around</a:t>
                      </a:r>
                      <a:r>
                        <a:rPr sz="1400" spc="-20" dirty="0"/>
                        <a:t> you?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95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78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contact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security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arose?.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001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183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2566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5F32F-E139-1050-AF98-305ED475F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A76F3E2-16B5-65DE-7F17-26E1D839E6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074365"/>
              </p:ext>
            </p:extLst>
          </p:nvPr>
        </p:nvGraphicFramePr>
        <p:xfrm>
          <a:off x="246038" y="556260"/>
          <a:ext cx="8720164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4033">
                  <a:extLst>
                    <a:ext uri="{9D8B030D-6E8A-4147-A177-3AD203B41FA5}">
                      <a16:colId xmlns:a16="http://schemas.microsoft.com/office/drawing/2014/main" val="208945900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891078984"/>
                    </a:ext>
                  </a:extLst>
                </a:gridCol>
                <a:gridCol w="872016">
                  <a:extLst>
                    <a:ext uri="{9D8B030D-6E8A-4147-A177-3AD203B41FA5}">
                      <a16:colId xmlns:a16="http://schemas.microsoft.com/office/drawing/2014/main" val="454108170"/>
                    </a:ext>
                  </a:extLst>
                </a:gridCol>
                <a:gridCol w="872016">
                  <a:extLst>
                    <a:ext uri="{9D8B030D-6E8A-4147-A177-3AD203B41FA5}">
                      <a16:colId xmlns:a16="http://schemas.microsoft.com/office/drawing/2014/main" val="1894935437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3900874279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685527259"/>
                    </a:ext>
                  </a:extLst>
                </a:gridCol>
              </a:tblGrid>
              <a:tr h="268760">
                <a:tc gridSpan="6">
                  <a:txBody>
                    <a:bodyPr/>
                    <a:lstStyle/>
                    <a:p>
                      <a:r>
                        <a:rPr lang="en-US" sz="1200" b="1" dirty="0"/>
                        <a:t>Flash card evaluation survey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718786"/>
                  </a:ext>
                </a:extLst>
              </a:tr>
              <a:tr h="268760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Date: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Unit: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845176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Team members present at flash card simulation (please tick):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720913"/>
                  </a:ext>
                </a:extLst>
              </a:tr>
              <a:tr h="627107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Nurse</a:t>
                      </a:r>
                    </a:p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Nurse in Charge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Higher Specialty Doctor</a:t>
                      </a:r>
                    </a:p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Specialty Doctor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Consultant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Physiotherapist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Other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612975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Flash card title: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52153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Has your team identified any changes that need to be made following this flash card exercise? (list up to 3)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539107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1.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672863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2.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7249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3.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376495"/>
                  </a:ext>
                </a:extLst>
              </a:tr>
              <a:tr h="806280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Please use the QR code to let us </a:t>
                      </a:r>
                      <a:br>
                        <a:rPr lang="en-US" sz="1200" dirty="0">
                          <a:latin typeface="Century Gothic" panose="020B0502020202020204" pitchFamily="34" charset="0"/>
                        </a:rPr>
                      </a:b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know how this can be improved</a:t>
                      </a:r>
                      <a:br>
                        <a:rPr lang="en-US" sz="1200" dirty="0">
                          <a:latin typeface="Century Gothic" panose="020B0502020202020204" pitchFamily="34" charset="0"/>
                        </a:rPr>
                      </a:br>
                      <a:br>
                        <a:rPr lang="en-US" sz="1200" dirty="0">
                          <a:latin typeface="Century Gothic" panose="020B0502020202020204" pitchFamily="34" charset="0"/>
                        </a:rPr>
                      </a:b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615262"/>
                  </a:ext>
                </a:extLst>
              </a:tr>
              <a:tr h="268760">
                <a:tc gridSpan="6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4441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D2A44946-95A8-8403-193D-F0F813C2E9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749" t="6347" r="6245" b="7057"/>
          <a:stretch/>
        </p:blipFill>
        <p:spPr>
          <a:xfrm>
            <a:off x="3068954" y="3430621"/>
            <a:ext cx="993775" cy="97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4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4062"/>
            <a:ext cx="8229600" cy="857250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Century Gothic" panose="020B0502020202020204" pitchFamily="34" charset="0"/>
                <a:cs typeface="Calibri"/>
              </a:rPr>
              <a:t>Please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follow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these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TEAM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rules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when</a:t>
            </a:r>
            <a:r>
              <a:rPr lang="en-US" sz="16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running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your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flashcard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simulation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as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this</a:t>
            </a:r>
            <a:r>
              <a:rPr lang="en-US" sz="16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spc="-10" dirty="0">
                <a:latin typeface="Century Gothic" panose="020B0502020202020204" pitchFamily="34" charset="0"/>
                <a:cs typeface="Calibri"/>
              </a:rPr>
              <a:t>helps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creates</a:t>
            </a:r>
            <a:r>
              <a:rPr lang="en-US" sz="1600" spc="-5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an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environment</a:t>
            </a:r>
            <a:r>
              <a:rPr lang="en-US" sz="16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for</a:t>
            </a:r>
            <a:r>
              <a:rPr lang="en-US" sz="16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you</a:t>
            </a:r>
            <a:r>
              <a:rPr lang="en-US" sz="16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to</a:t>
            </a:r>
            <a:r>
              <a:rPr lang="en-US" sz="16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dirty="0">
                <a:latin typeface="Century Gothic" panose="020B0502020202020204" pitchFamily="34" charset="0"/>
                <a:cs typeface="Calibri"/>
              </a:rPr>
              <a:t>learn</a:t>
            </a:r>
            <a:r>
              <a:rPr lang="en-US" sz="16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600" spc="-10" dirty="0">
                <a:latin typeface="Century Gothic" panose="020B0502020202020204" pitchFamily="34" charset="0"/>
                <a:cs typeface="Calibri"/>
              </a:rPr>
              <a:t>together</a:t>
            </a:r>
            <a:endParaRPr lang="en-US" sz="1600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4F05B39F-435D-BE6D-3098-248B69D8C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82209"/>
              </p:ext>
            </p:extLst>
          </p:nvPr>
        </p:nvGraphicFramePr>
        <p:xfrm>
          <a:off x="457200" y="2221312"/>
          <a:ext cx="7906624" cy="202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3312">
                  <a:extLst>
                    <a:ext uri="{9D8B030D-6E8A-4147-A177-3AD203B41FA5}">
                      <a16:colId xmlns:a16="http://schemas.microsoft.com/office/drawing/2014/main" val="4243094615"/>
                    </a:ext>
                  </a:extLst>
                </a:gridCol>
                <a:gridCol w="3953312">
                  <a:extLst>
                    <a:ext uri="{9D8B030D-6E8A-4147-A177-3AD203B41FA5}">
                      <a16:colId xmlns:a16="http://schemas.microsoft.com/office/drawing/2014/main" val="2381847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IME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longer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than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5 </a:t>
                      </a:r>
                      <a:r>
                        <a:rPr lang="en-US" sz="1800" spc="-10" dirty="0"/>
                        <a:t>minutes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116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E</a:t>
                      </a:r>
                      <a:r>
                        <a:rPr lang="en-US" b="1" dirty="0"/>
                        <a:t>NQUIRE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If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unsure,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ask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-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no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question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is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a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‘stupid</a:t>
                      </a:r>
                      <a:r>
                        <a:rPr lang="en-US" sz="1800" spc="-10" dirty="0"/>
                        <a:t> question’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683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A</a:t>
                      </a:r>
                      <a:r>
                        <a:rPr lang="en-US" b="1" dirty="0"/>
                        <a:t>LL INCLUSIVE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All</a:t>
                      </a:r>
                      <a:r>
                        <a:rPr lang="en-US" sz="1800" spc="-40" dirty="0"/>
                        <a:t> </a:t>
                      </a:r>
                      <a:r>
                        <a:rPr lang="en-US" sz="1800" dirty="0"/>
                        <a:t>team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members</a:t>
                      </a:r>
                      <a:r>
                        <a:rPr lang="en-US" sz="1800" spc="-25" dirty="0"/>
                        <a:t> </a:t>
                      </a:r>
                      <a:r>
                        <a:rPr lang="en-US" sz="1800" dirty="0"/>
                        <a:t>can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make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a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valuable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spc="-10" dirty="0"/>
                        <a:t>contribution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907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M</a:t>
                      </a:r>
                      <a:r>
                        <a:rPr lang="en-US" b="1" dirty="0"/>
                        <a:t>UTUAL RESPECT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Be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civil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and polite to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each</a:t>
                      </a:r>
                      <a:r>
                        <a:rPr lang="en-US" sz="1800" spc="5" dirty="0"/>
                        <a:t> </a:t>
                      </a:r>
                      <a:r>
                        <a:rPr lang="en-US" sz="1800" spc="-20" dirty="0"/>
                        <a:t>other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39374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FEE2F01-40E6-C6A7-ED7F-747EAE7BD5AF}"/>
              </a:ext>
            </a:extLst>
          </p:cNvPr>
          <p:cNvSpPr txBox="1"/>
          <p:nvPr/>
        </p:nvSpPr>
        <p:spPr>
          <a:xfrm>
            <a:off x="403860" y="656176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0ABBF"/>
                </a:solidFill>
                <a:effectLst/>
                <a:uLnTx/>
                <a:uFillTx/>
                <a:latin typeface="Century Gothic"/>
                <a:ea typeface="+mj-ea"/>
              </a:rPr>
              <a:t>Ground Rules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541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F015C7-9151-A54D-B7C5-43274DE4EFB8}"/>
              </a:ext>
            </a:extLst>
          </p:cNvPr>
          <p:cNvSpPr txBox="1"/>
          <p:nvPr/>
        </p:nvSpPr>
        <p:spPr>
          <a:xfrm>
            <a:off x="0" y="304800"/>
            <a:ext cx="9144000" cy="4838700"/>
          </a:xfrm>
          <a:prstGeom prst="rect">
            <a:avLst/>
          </a:prstGeom>
          <a:solidFill>
            <a:srgbClr val="0B344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250284"/>
            <a:ext cx="9144000" cy="653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kern="1200">
                <a:solidFill>
                  <a:srgbClr val="00A7B5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algn="ctr"/>
            <a:r>
              <a:rPr lang="en-US" sz="5000" dirty="0">
                <a:solidFill>
                  <a:schemeClr val="bg1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953053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6F5C2-B3F9-8807-D931-005E9B451D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4E913BF-9696-084E-968F-5C03DBB89D35}"/>
              </a:ext>
            </a:extLst>
          </p:cNvPr>
          <p:cNvSpPr txBox="1"/>
          <p:nvPr/>
        </p:nvSpPr>
        <p:spPr>
          <a:xfrm>
            <a:off x="403860" y="656176"/>
            <a:ext cx="67056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50ABBF"/>
                </a:solidFill>
                <a:effectLst/>
                <a:uLnTx/>
                <a:uFillTx/>
                <a:latin typeface="Century Gothic"/>
                <a:ea typeface="+mj-ea"/>
              </a:rPr>
              <a:t>Flashcard Reader Key</a:t>
            </a:r>
            <a:endParaRPr lang="en-GB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0A8EC1EE-FA01-C932-2938-A123B8231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52753"/>
              </p:ext>
            </p:extLst>
          </p:nvPr>
        </p:nvGraphicFramePr>
        <p:xfrm>
          <a:off x="1524000" y="1790782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102536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39916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Team Member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Colour Code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54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Specialty Doctor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3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Higher Specialty Doctor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335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Nurse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33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Nurse in Charge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46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Consultant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679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368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04B68-985B-8362-822F-B63BBE4B0F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0A465F4-4103-84C0-21C1-F72ED227752D}"/>
              </a:ext>
            </a:extLst>
          </p:cNvPr>
          <p:cNvSpPr txBox="1"/>
          <p:nvPr/>
        </p:nvSpPr>
        <p:spPr>
          <a:xfrm>
            <a:off x="403860" y="656176"/>
            <a:ext cx="824484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50ABBF"/>
                </a:solidFill>
                <a:effectLst/>
                <a:uLnTx/>
                <a:uFillTx/>
                <a:latin typeface="Century Gothic"/>
                <a:ea typeface="+mj-ea"/>
              </a:rPr>
              <a:t>Sheep Model of Human Factors</a:t>
            </a:r>
            <a:endParaRPr lang="en-GB" dirty="0"/>
          </a:p>
        </p:txBody>
      </p:sp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F3D4656-D2B8-5BF9-DFEF-81BC9D84E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561044"/>
              </p:ext>
            </p:extLst>
          </p:nvPr>
        </p:nvGraphicFramePr>
        <p:xfrm>
          <a:off x="822943" y="1344384"/>
          <a:ext cx="7498114" cy="305975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30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8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9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HUMAN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</a:rPr>
                        <a:t>FACTORS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</a:rPr>
                        <a:t>EXAMPLES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/>
                        <a:t>Systems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90805" marR="180975">
                        <a:lnSpc>
                          <a:spcPct val="1012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Care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plan,patient</a:t>
                      </a:r>
                      <a:r>
                        <a:rPr sz="1400" spc="-30" dirty="0"/>
                        <a:t> </a:t>
                      </a:r>
                      <a:r>
                        <a:rPr sz="1400" spc="-20" dirty="0"/>
                        <a:t>pathway,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computers,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software/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applications </a:t>
                      </a:r>
                      <a:r>
                        <a:rPr sz="1400" dirty="0"/>
                        <a:t>(Theatreman,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vital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pac</a:t>
                      </a:r>
                      <a:r>
                        <a:rPr sz="1400" spc="-20" dirty="0"/>
                        <a:t> PACS).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Telephones,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bleeps,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department</a:t>
                      </a:r>
                      <a:r>
                        <a:rPr sz="1400" spc="-10" dirty="0"/>
                        <a:t> policies, </a:t>
                      </a:r>
                      <a:r>
                        <a:rPr sz="1400" dirty="0"/>
                        <a:t>clinical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guidelines,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culture,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rules.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3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/>
                        <a:t>Human</a:t>
                      </a:r>
                      <a:r>
                        <a:rPr sz="1400" b="1" spc="-25" dirty="0"/>
                        <a:t> </a:t>
                      </a:r>
                      <a:r>
                        <a:rPr sz="1400" b="1" spc="-10" dirty="0"/>
                        <a:t>Interaction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90805" marR="407034">
                        <a:lnSpc>
                          <a:spcPct val="101200"/>
                        </a:lnSpc>
                        <a:spcBef>
                          <a:spcPts val="245"/>
                        </a:spcBef>
                      </a:pPr>
                      <a:r>
                        <a:rPr sz="1400" dirty="0"/>
                        <a:t>Names,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roles,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skills,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uniforms.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Assumptions,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distraction,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previous encounters, </a:t>
                      </a:r>
                      <a:r>
                        <a:rPr sz="1400" dirty="0"/>
                        <a:t>conflict, </a:t>
                      </a:r>
                      <a:r>
                        <a:rPr sz="1400" spc="-20" dirty="0"/>
                        <a:t>hierarchy,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communication,</a:t>
                      </a:r>
                      <a:r>
                        <a:rPr sz="1400" dirty="0"/>
                        <a:t> interruption,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mood, morale.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1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400" b="1" spc="-10" dirty="0"/>
                        <a:t>Equipment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90805" marR="365125">
                        <a:lnSpc>
                          <a:spcPct val="1012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Location,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availability,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fit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purpose,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competent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use,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serviced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and </a:t>
                      </a:r>
                      <a:r>
                        <a:rPr sz="1400" dirty="0"/>
                        <a:t>maintained,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clean,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charged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1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400" b="1" spc="-10" dirty="0"/>
                        <a:t>Environment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42875" marB="0"/>
                </a:tc>
                <a:tc>
                  <a:txBody>
                    <a:bodyPr/>
                    <a:lstStyle/>
                    <a:p>
                      <a:pPr marL="90805" marR="880744">
                        <a:lnSpc>
                          <a:spcPct val="101200"/>
                        </a:lnSpc>
                        <a:spcBef>
                          <a:spcPts val="204"/>
                        </a:spcBef>
                      </a:pPr>
                      <a:r>
                        <a:rPr sz="1400" dirty="0"/>
                        <a:t>Noise,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lighting,</a:t>
                      </a:r>
                      <a:r>
                        <a:rPr sz="1400" spc="-10" dirty="0"/>
                        <a:t> temperature,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space,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contents,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design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–layout, </a:t>
                      </a:r>
                      <a:r>
                        <a:rPr sz="1400" dirty="0"/>
                        <a:t>appropriate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task.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603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1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1400" b="1" spc="-10" dirty="0"/>
                        <a:t>Personal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45415" marB="0"/>
                </a:tc>
                <a:tc>
                  <a:txBody>
                    <a:bodyPr/>
                    <a:lstStyle/>
                    <a:p>
                      <a:pPr marL="90805" marR="115570">
                        <a:lnSpc>
                          <a:spcPct val="101200"/>
                        </a:lnSpc>
                        <a:spcBef>
                          <a:spcPts val="225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‘Bucket’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concept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–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working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memory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10%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bucket. </a:t>
                      </a:r>
                      <a:r>
                        <a:rPr sz="1400" dirty="0"/>
                        <a:t>Working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memory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lost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bucket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over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flows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78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4E713A-6F03-5A66-1AF2-C925BBE9C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B536A3D-ECD1-7E2C-78C5-271ABAF22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53522"/>
              </p:ext>
            </p:extLst>
          </p:nvPr>
        </p:nvGraphicFramePr>
        <p:xfrm>
          <a:off x="266700" y="480058"/>
          <a:ext cx="8519160" cy="445770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50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8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76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FIRE</a:t>
                      </a:r>
                      <a:r>
                        <a:rPr sz="1800" b="1" spc="-15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ALARM</a:t>
                      </a:r>
                      <a:endParaRPr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2336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99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Human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 Factors: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68104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Systems,</a:t>
                      </a:r>
                      <a:r>
                        <a:rPr sz="1400" spc="-8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Equipment,</a:t>
                      </a:r>
                      <a:r>
                        <a:rPr sz="1400" spc="-7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Environment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6810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7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>
                          <a:latin typeface="Century Gothic" panose="020B0502020202020204" pitchFamily="34" charset="0"/>
                        </a:rPr>
                        <a:t>Problem: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1440" marR="122555">
                        <a:lnSpc>
                          <a:spcPct val="100299"/>
                        </a:lnSpc>
                        <a:spcBef>
                          <a:spcPts val="24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Halfway</a:t>
                      </a:r>
                      <a:r>
                        <a:rPr sz="1400" spc="-4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through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n-GB" sz="1400" spc="-35" dirty="0">
                          <a:latin typeface="Century Gothic" panose="020B0502020202020204" pitchFamily="34" charset="0"/>
                        </a:rPr>
                        <a:t> ward round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fire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alarm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goes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off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.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There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smell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of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smoke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in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the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corridor.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3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7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2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>
                    <a:noFill/>
                  </a:tcPr>
                </a:tc>
                <a:tc>
                  <a:txBody>
                    <a:bodyPr/>
                    <a:lstStyle/>
                    <a:p>
                      <a:pPr marL="91440" marR="122555">
                        <a:lnSpc>
                          <a:spcPct val="100299"/>
                        </a:lnSpc>
                        <a:spcBef>
                          <a:spcPts val="245"/>
                        </a:spcBef>
                      </a:pPr>
                      <a:endParaRPr sz="2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3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411282"/>
                  </a:ext>
                </a:extLst>
              </a:tr>
              <a:tr h="282220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b="1" spc="-10" dirty="0">
                          <a:latin typeface="Century Gothic" panose="020B0502020202020204" pitchFamily="34" charset="0"/>
                        </a:rPr>
                        <a:t>Questions:</a:t>
                      </a:r>
                      <a:endParaRPr sz="1400" b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190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45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do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expect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 happen?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428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0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4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steps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would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take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reduce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risk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of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harm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patient/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staff?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6429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394">
                <a:tc gridSpan="2">
                  <a:txBody>
                    <a:bodyPr/>
                    <a:lstStyle/>
                    <a:p>
                      <a:pPr marL="90805" marR="133985">
                        <a:lnSpc>
                          <a:spcPts val="2100"/>
                        </a:lnSpc>
                        <a:spcBef>
                          <a:spcPts val="380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4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equipment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maybe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required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maintain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patient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safety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and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where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it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located?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319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resources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might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use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help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in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this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situation?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4953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517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regard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managing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this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situation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have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identified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any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changes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which</a:t>
                      </a:r>
                      <a:r>
                        <a:rPr sz="1400" spc="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need</a:t>
                      </a:r>
                      <a:r>
                        <a:rPr sz="1400" spc="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 be</a:t>
                      </a:r>
                      <a:r>
                        <a:rPr sz="1400" spc="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made?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5719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74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2AF44-F711-79F7-922D-3359D9741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04257E3-A7AF-B017-14AC-6FD598191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111621"/>
              </p:ext>
            </p:extLst>
          </p:nvPr>
        </p:nvGraphicFramePr>
        <p:xfrm>
          <a:off x="281940" y="502916"/>
          <a:ext cx="8580120" cy="443484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66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3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7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FAILURE</a:t>
                      </a:r>
                      <a:endParaRPr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376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9052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265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1440" marR="789305">
                        <a:lnSpc>
                          <a:spcPts val="2100"/>
                        </a:lnSpc>
                        <a:spcBef>
                          <a:spcPts val="370"/>
                        </a:spcBef>
                      </a:pPr>
                      <a:r>
                        <a:rPr sz="1400" dirty="0"/>
                        <a:t>Halfway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through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35" dirty="0"/>
                        <a:t> </a:t>
                      </a:r>
                      <a:r>
                        <a:rPr lang="en-GB" sz="1400" spc="-35" dirty="0"/>
                        <a:t>ward round there is a power failure</a:t>
                      </a:r>
                      <a:r>
                        <a:rPr sz="1400" spc="-10" dirty="0"/>
                        <a:t>.</a:t>
                      </a:r>
                      <a:r>
                        <a:rPr lang="en-US"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lang="en-GB" sz="1400" spc="-25" dirty="0"/>
                        <a:t>ventilators and </a:t>
                      </a:r>
                      <a:r>
                        <a:rPr sz="1400" dirty="0"/>
                        <a:t>monitoring</a:t>
                      </a:r>
                      <a:r>
                        <a:rPr sz="1400" spc="-15" dirty="0"/>
                        <a:t> </a:t>
                      </a:r>
                      <a:r>
                        <a:rPr lang="en-GB" sz="1400" spc="-15" dirty="0"/>
                        <a:t>remains active, however you cannot see in the dark</a:t>
                      </a:r>
                      <a:r>
                        <a:rPr sz="1400" spc="-20" dirty="0"/>
                        <a:t>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524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7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10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400" b="1" spc="-10" dirty="0"/>
                        <a:t>Questions:</a:t>
                      </a:r>
                      <a:endParaRPr sz="1400" b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2383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86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expect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happen?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428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645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patient/</a:t>
                      </a:r>
                      <a:r>
                        <a:rPr sz="1400" spc="-10" dirty="0"/>
                        <a:t> staff?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619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452">
                <a:tc gridSpan="2">
                  <a:txBody>
                    <a:bodyPr/>
                    <a:lstStyle/>
                    <a:p>
                      <a:pPr marL="90805" marR="133985">
                        <a:lnSpc>
                          <a:spcPts val="2100"/>
                        </a:lnSpc>
                        <a:spcBef>
                          <a:spcPts val="38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maybe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maintain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5" dirty="0"/>
                        <a:t> </a:t>
                      </a:r>
                      <a:r>
                        <a:rPr sz="1400" spc="-25" dirty="0"/>
                        <a:t>it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884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095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9286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6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476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762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1EA1F-4533-2C09-4A64-2E4BEC509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FEC04BE-900D-08AD-AABA-9F8CCD950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540190"/>
              </p:ext>
            </p:extLst>
          </p:nvPr>
        </p:nvGraphicFramePr>
        <p:xfrm>
          <a:off x="310303" y="521978"/>
          <a:ext cx="8523394" cy="220128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5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6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DISTRACTION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336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66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5254" marB="0"/>
                </a:tc>
                <a:tc>
                  <a:txBody>
                    <a:bodyPr/>
                    <a:lstStyle/>
                    <a:p>
                      <a:pPr marL="90805" marR="952500">
                        <a:lnSpc>
                          <a:spcPts val="2100"/>
                        </a:lnSpc>
                        <a:spcBef>
                          <a:spcPts val="33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90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99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6194" marB="0"/>
                </a:tc>
                <a:tc>
                  <a:txBody>
                    <a:bodyPr/>
                    <a:lstStyle/>
                    <a:p>
                      <a:pPr marL="90805" marR="151765">
                        <a:lnSpc>
                          <a:spcPct val="99500"/>
                        </a:lnSpc>
                        <a:spcBef>
                          <a:spcPts val="290"/>
                        </a:spcBef>
                      </a:pPr>
                      <a:r>
                        <a:rPr sz="1400" spc="-2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middle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lang="en-GB" sz="1400" spc="-20" dirty="0"/>
                        <a:t>inserting a central venous catheter 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whose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circulation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relatively </a:t>
                      </a:r>
                      <a:r>
                        <a:rPr sz="1400" dirty="0"/>
                        <a:t>unstable.</a:t>
                      </a:r>
                      <a:r>
                        <a:rPr sz="1400" spc="-45" dirty="0"/>
                        <a:t> </a:t>
                      </a:r>
                      <a:r>
                        <a:rPr sz="1400" spc="-20" dirty="0"/>
                        <a:t>You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interrupted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by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colleague</a:t>
                      </a:r>
                      <a:r>
                        <a:rPr sz="1400" spc="-35" dirty="0"/>
                        <a:t> </a:t>
                      </a:r>
                      <a:r>
                        <a:rPr sz="1400" spc="-25" dirty="0"/>
                        <a:t>who </a:t>
                      </a:r>
                      <a:r>
                        <a:rPr lang="en-GB" sz="1400" spc="-25" dirty="0"/>
                        <a:t>asks for a prescription for some electrolyte replacement</a:t>
                      </a:r>
                      <a:r>
                        <a:rPr sz="1400" spc="-20" dirty="0"/>
                        <a:t>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62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A0E0C69-7B19-A230-256D-98F8A033E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442497"/>
              </p:ext>
            </p:extLst>
          </p:nvPr>
        </p:nvGraphicFramePr>
        <p:xfrm>
          <a:off x="310303" y="2813806"/>
          <a:ext cx="8523394" cy="220128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23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4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907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56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risks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28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69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714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36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colleague</a:t>
                      </a:r>
                      <a:r>
                        <a:rPr sz="1400" spc="-10" dirty="0"/>
                        <a:t> feedback?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SBIC</a:t>
                      </a:r>
                      <a:r>
                        <a:rPr sz="1400" b="1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(situation,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behaviour,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impact,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change/continue)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405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77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19819-2387-CBC8-2775-C42EAB6F7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1603FA63-227E-FB8A-A0E3-8184444E3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39447"/>
              </p:ext>
            </p:extLst>
          </p:nvPr>
        </p:nvGraphicFramePr>
        <p:xfrm>
          <a:off x="213360" y="491543"/>
          <a:ext cx="8633460" cy="23659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81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1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76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908810">
                        <a:lnSpc>
                          <a:spcPct val="100699"/>
                        </a:lnSpc>
                        <a:spcBef>
                          <a:spcPts val="82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WRIST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BAND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ERROR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ALLERGY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858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02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8104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Interaction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810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428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0805" marR="1422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GB" sz="1400" dirty="0"/>
                        <a:t>You are reviewing a new patient who has been admitted intubated and ventilated last night and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notice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drug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chart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states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ALLERGY</a:t>
                      </a:r>
                      <a:r>
                        <a:rPr sz="1400" spc="-25" dirty="0"/>
                        <a:t> TO </a:t>
                      </a:r>
                      <a:r>
                        <a:rPr sz="1400" dirty="0"/>
                        <a:t>PENICILLIN.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wearing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white</a:t>
                      </a:r>
                      <a:r>
                        <a:rPr sz="1400" spc="-10" dirty="0"/>
                        <a:t> wrist </a:t>
                      </a:r>
                      <a:r>
                        <a:rPr sz="1400" dirty="0"/>
                        <a:t>band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lang="en-GB" sz="1400" spc="-10" dirty="0"/>
                        <a:t>nurse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about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spc="-20" dirty="0"/>
                        <a:t>dose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IV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Co-</a:t>
                      </a:r>
                      <a:r>
                        <a:rPr sz="1400" dirty="0"/>
                        <a:t>Amoxiclav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patient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8A12A46F-DFB7-4F97-D180-BFCF5E134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11466"/>
              </p:ext>
            </p:extLst>
          </p:nvPr>
        </p:nvGraphicFramePr>
        <p:xfrm>
          <a:off x="228600" y="2910840"/>
          <a:ext cx="8633460" cy="204978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633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949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24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436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stop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colleague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giving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antibiotic?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CUSS</a:t>
                      </a:r>
                      <a:r>
                        <a:rPr sz="1400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(I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concerned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that…,I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unsure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whether…,Is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it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safe…?,STOP!)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1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keep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safe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now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future?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191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58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10" dirty="0"/>
                        <a:t> arisen?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048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76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013353"/>
      </p:ext>
    </p:extLst>
  </p:cSld>
  <p:clrMapOvr>
    <a:masterClrMapping/>
  </p:clrMapOvr>
</p:sld>
</file>

<file path=ppt/theme/theme1.xml><?xml version="1.0" encoding="utf-8"?>
<a:theme xmlns:a="http://schemas.openxmlformats.org/drawingml/2006/main" name="FICM Main Theme">
  <a:themeElements>
    <a:clrScheme name="RCoA Branding 201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91F51"/>
      </a:accent1>
      <a:accent2>
        <a:srgbClr val="50ABBF"/>
      </a:accent2>
      <a:accent3>
        <a:srgbClr val="8A5D9A"/>
      </a:accent3>
      <a:accent4>
        <a:srgbClr val="83B9E2"/>
      </a:accent4>
      <a:accent5>
        <a:srgbClr val="CD6084"/>
      </a:accent5>
      <a:accent6>
        <a:srgbClr val="888A88"/>
      </a:accent6>
      <a:hlink>
        <a:srgbClr val="50ABBF"/>
      </a:hlink>
      <a:folHlink>
        <a:srgbClr val="8A5D9A"/>
      </a:folHlink>
    </a:clrScheme>
    <a:fontScheme name="RCoA Brandin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CM Secondary Theme">
  <a:themeElements>
    <a:clrScheme name="RCoA Branding 201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91F51"/>
      </a:accent1>
      <a:accent2>
        <a:srgbClr val="50ABBF"/>
      </a:accent2>
      <a:accent3>
        <a:srgbClr val="8A5D9A"/>
      </a:accent3>
      <a:accent4>
        <a:srgbClr val="83B9E2"/>
      </a:accent4>
      <a:accent5>
        <a:srgbClr val="CD6084"/>
      </a:accent5>
      <a:accent6>
        <a:srgbClr val="888A88"/>
      </a:accent6>
      <a:hlink>
        <a:srgbClr val="50ABBF"/>
      </a:hlink>
      <a:folHlink>
        <a:srgbClr val="8A5D9A"/>
      </a:folHlink>
    </a:clrScheme>
    <a:fontScheme name="RCoA Brandin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FICM ACCP Theme">
  <a:themeElements>
    <a:clrScheme name="RCoA Branding 201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91F51"/>
      </a:accent1>
      <a:accent2>
        <a:srgbClr val="50ABBF"/>
      </a:accent2>
      <a:accent3>
        <a:srgbClr val="8A5D9A"/>
      </a:accent3>
      <a:accent4>
        <a:srgbClr val="83B9E2"/>
      </a:accent4>
      <a:accent5>
        <a:srgbClr val="CD6084"/>
      </a:accent5>
      <a:accent6>
        <a:srgbClr val="888A88"/>
      </a:accent6>
      <a:hlink>
        <a:srgbClr val="50ABBF"/>
      </a:hlink>
      <a:folHlink>
        <a:srgbClr val="8A5D9A"/>
      </a:folHlink>
    </a:clrScheme>
    <a:fontScheme name="RCoA Brandin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PowerpointTheme2016</Template>
  <TotalTime>174</TotalTime>
  <Words>2747</Words>
  <Application>Microsoft Office PowerPoint</Application>
  <PresentationFormat>On-screen Show (16:9)</PresentationFormat>
  <Paragraphs>312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Gothic</vt:lpstr>
      <vt:lpstr>Courier New</vt:lpstr>
      <vt:lpstr>Times New Roman</vt:lpstr>
      <vt:lpstr>FICM Main Theme</vt:lpstr>
      <vt:lpstr>FICM Secondary Theme</vt:lpstr>
      <vt:lpstr>FICM ACCP Theme</vt:lpstr>
      <vt:lpstr>Intensive care team training Flash Cards Starter Pack</vt:lpstr>
      <vt:lpstr>User Guide</vt:lpstr>
      <vt:lpstr>Please follow these TEAM rules when running your flashcard simulation as this helps creates an environment for you to learn together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on two lines Name Title</dc:title>
  <dc:creator>James Goodwin</dc:creator>
  <cp:lastModifiedBy>Anna Ripley</cp:lastModifiedBy>
  <cp:revision>18</cp:revision>
  <cp:lastPrinted>2017-05-22T11:06:13Z</cp:lastPrinted>
  <dcterms:created xsi:type="dcterms:W3CDTF">2020-10-26T16:27:12Z</dcterms:created>
  <dcterms:modified xsi:type="dcterms:W3CDTF">2025-06-04T14:25:20Z</dcterms:modified>
</cp:coreProperties>
</file>