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36"/>
  </p:notesMasterIdLst>
  <p:sldIdLst>
    <p:sldId id="271" r:id="rId4"/>
    <p:sldId id="286" r:id="rId5"/>
    <p:sldId id="287" r:id="rId6"/>
    <p:sldId id="288" r:id="rId7"/>
    <p:sldId id="289" r:id="rId8"/>
    <p:sldId id="290" r:id="rId9"/>
    <p:sldId id="291" r:id="rId10"/>
    <p:sldId id="293" r:id="rId11"/>
    <p:sldId id="294" r:id="rId12"/>
    <p:sldId id="295" r:id="rId13"/>
    <p:sldId id="258" r:id="rId14"/>
    <p:sldId id="259" r:id="rId15"/>
    <p:sldId id="260" r:id="rId16"/>
    <p:sldId id="307" r:id="rId17"/>
    <p:sldId id="261" r:id="rId18"/>
    <p:sldId id="262" r:id="rId19"/>
    <p:sldId id="264" r:id="rId20"/>
    <p:sldId id="265" r:id="rId21"/>
    <p:sldId id="263" r:id="rId22"/>
    <p:sldId id="296" r:id="rId23"/>
    <p:sldId id="267" r:id="rId24"/>
    <p:sldId id="269" r:id="rId25"/>
    <p:sldId id="297" r:id="rId26"/>
    <p:sldId id="298" r:id="rId27"/>
    <p:sldId id="299" r:id="rId28"/>
    <p:sldId id="300" r:id="rId29"/>
    <p:sldId id="301" r:id="rId30"/>
    <p:sldId id="274" r:id="rId31"/>
    <p:sldId id="302" r:id="rId32"/>
    <p:sldId id="303" r:id="rId33"/>
    <p:sldId id="305" r:id="rId34"/>
    <p:sldId id="306" r:id="rId35"/>
  </p:sldIdLst>
  <p:sldSz cx="9144000" cy="5143500" type="screen16x9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240"/>
    <a:srgbClr val="B0B1D9"/>
    <a:srgbClr val="00AFCB"/>
    <a:srgbClr val="0B344C"/>
    <a:srgbClr val="50ABBF"/>
    <a:srgbClr val="31839A"/>
    <a:srgbClr val="8063FA"/>
    <a:srgbClr val="898D8D"/>
    <a:srgbClr val="00A7B5"/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52"/>
    <p:restoredTop sz="95976"/>
  </p:normalViewPr>
  <p:slideViewPr>
    <p:cSldViewPr snapToGrid="0" snapToObjects="1">
      <p:cViewPr varScale="1">
        <p:scale>
          <a:sx n="146" d="100"/>
          <a:sy n="146" d="100"/>
        </p:scale>
        <p:origin x="69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C3D11-0E88-4045-80AF-8F818CF9B1F6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9E78A-7623-41E1-B833-7E96A3188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5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99BE8-67E5-6243-BEDD-F88056037C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6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898D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4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0092" y="569624"/>
            <a:ext cx="1206708" cy="4024999"/>
          </a:xfrm>
        </p:spPr>
        <p:txBody>
          <a:bodyPr vert="eaVert"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569626"/>
            <a:ext cx="6753069" cy="402499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898D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9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AFCB"/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rgbClr val="F19653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</a:defRPr>
            </a:lvl2pPr>
            <a:lvl3pPr>
              <a:buClr>
                <a:srgbClr val="00AFCB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2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800" b="0" cap="none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2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20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4597"/>
            <a:ext cx="4040188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614597"/>
            <a:ext cx="4041775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9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1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548875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8875"/>
            <a:ext cx="5111750" cy="404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24066"/>
            <a:ext cx="3008313" cy="3170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0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AFCB"/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rgbClr val="F19653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</a:defRPr>
            </a:lvl2pPr>
            <a:lvl3pPr>
              <a:buClr>
                <a:srgbClr val="00AFCB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69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4347"/>
            <a:ext cx="5486400" cy="3031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0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74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0092" y="569624"/>
            <a:ext cx="1206708" cy="4024999"/>
          </a:xfrm>
        </p:spPr>
        <p:txBody>
          <a:bodyPr vert="eaVert"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569626"/>
            <a:ext cx="6753069" cy="402499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0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898D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93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AFCB"/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rgbClr val="F19653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</a:defRPr>
            </a:lvl2pPr>
            <a:lvl3pPr>
              <a:buClr>
                <a:srgbClr val="00AFCB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73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800" b="0" cap="none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05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4597"/>
            <a:ext cx="4040188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614597"/>
            <a:ext cx="4041775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6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0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4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800" b="0" cap="none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7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548875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8875"/>
            <a:ext cx="5111750" cy="404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24066"/>
            <a:ext cx="3008313" cy="3170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7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4347"/>
            <a:ext cx="5486400" cy="3031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1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85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0092" y="569624"/>
            <a:ext cx="1206708" cy="4024999"/>
          </a:xfrm>
        </p:spPr>
        <p:txBody>
          <a:bodyPr vert="eaVert"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569626"/>
            <a:ext cx="6753069" cy="402499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3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2643"/>
            <a:ext cx="4038600" cy="311198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14597"/>
            <a:ext cx="4040188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614597"/>
            <a:ext cx="4041775" cy="896639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B34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1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B344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2A66108-5AEF-D14E-BA70-38762366C1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548875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8875"/>
            <a:ext cx="5111750" cy="404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24066"/>
            <a:ext cx="3008313" cy="3170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5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4347"/>
            <a:ext cx="5486400" cy="3031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6108-5AEF-D14E-BA70-38762366C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677D19-1CBB-D347-84B7-6DAFFAFC27E0}"/>
              </a:ext>
            </a:extLst>
          </p:cNvPr>
          <p:cNvSpPr/>
          <p:nvPr userDrawn="1"/>
        </p:nvSpPr>
        <p:spPr>
          <a:xfrm>
            <a:off x="0" y="-9426"/>
            <a:ext cx="9144000" cy="444401"/>
          </a:xfrm>
          <a:prstGeom prst="rect">
            <a:avLst/>
          </a:prstGeom>
          <a:solidFill>
            <a:srgbClr val="00AFCB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53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0417"/>
            <a:ext cx="8229600" cy="306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901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2A66108-5AEF-D14E-BA70-38762366C1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2A803A8-9370-BA43-A997-CD934935B47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9147" y="4335439"/>
            <a:ext cx="2133600" cy="7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B344C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FCB"/>
        </a:buClr>
        <a:buFont typeface="Arial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19653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FCB"/>
        </a:buClr>
        <a:buFont typeface="Courier New" panose="02070309020205020404" pitchFamily="49" charset="0"/>
        <a:buChar char="o"/>
        <a:defRPr sz="24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677D19-1CBB-D347-84B7-6DAFFAFC27E0}"/>
              </a:ext>
            </a:extLst>
          </p:cNvPr>
          <p:cNvSpPr/>
          <p:nvPr userDrawn="1"/>
        </p:nvSpPr>
        <p:spPr>
          <a:xfrm>
            <a:off x="0" y="-9426"/>
            <a:ext cx="9144000" cy="444401"/>
          </a:xfrm>
          <a:prstGeom prst="rect">
            <a:avLst/>
          </a:prstGeom>
          <a:solidFill>
            <a:srgbClr val="FA824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53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0417"/>
            <a:ext cx="8229600" cy="306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901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2A66108-5AEF-D14E-BA70-38762366C1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2A803A8-9370-BA43-A997-CD934935B47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9147" y="4335439"/>
            <a:ext cx="2133600" cy="7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7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B344C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FCB"/>
        </a:buClr>
        <a:buFont typeface="Arial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19653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FCB"/>
        </a:buClr>
        <a:buFont typeface="Courier New" panose="02070309020205020404" pitchFamily="49" charset="0"/>
        <a:buChar char="o"/>
        <a:defRPr sz="24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677D19-1CBB-D347-84B7-6DAFFAFC27E0}"/>
              </a:ext>
            </a:extLst>
          </p:cNvPr>
          <p:cNvSpPr/>
          <p:nvPr userDrawn="1"/>
        </p:nvSpPr>
        <p:spPr>
          <a:xfrm>
            <a:off x="0" y="-9426"/>
            <a:ext cx="9144000" cy="444401"/>
          </a:xfrm>
          <a:prstGeom prst="rect">
            <a:avLst/>
          </a:prstGeom>
          <a:solidFill>
            <a:srgbClr val="B0B1D9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539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0417"/>
            <a:ext cx="8229600" cy="306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901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2A66108-5AEF-D14E-BA70-38762366C1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2A803A8-9370-BA43-A997-CD934935B47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9147" y="4335439"/>
            <a:ext cx="2133600" cy="7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4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B344C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FCB"/>
        </a:buClr>
        <a:buFont typeface="Arial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19653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FCB"/>
        </a:buClr>
        <a:buFont typeface="Courier New" panose="02070309020205020404" pitchFamily="49" charset="0"/>
        <a:buChar char="o"/>
        <a:defRPr sz="24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95000"/>
            <a:lumOff val="5000"/>
          </a:schemeClr>
        </a:buClr>
        <a:buFont typeface="Arial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ShareFormPage.aspx?id=HPDPU8ge8U6OAZO-sA6_cwmyB2H9Lt5JlHgJRsk5239UN0hBN0U5MFdaRURWUkFVQkRMV1c3UVVNUi4u&amp;sharetoken=AIftAdwj27jNdWGIvyh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DesignPageV2.asp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cm.ac.uk/sites/ficm/files/documents/2025-06/FICM_MCRF_ES_Summary_Report_Form-v3.docx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ficm.ac.uk" TargetMode="External"/><Relationship Id="rId2" Type="http://schemas.openxmlformats.org/officeDocument/2006/relationships/hyperlink" Target="mailto:andrew.sharman1@nhs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AE94982-398B-6F44-8C4B-12D2DBEF2354}"/>
              </a:ext>
            </a:extLst>
          </p:cNvPr>
          <p:cNvSpPr txBox="1"/>
          <p:nvPr/>
        </p:nvSpPr>
        <p:spPr>
          <a:xfrm>
            <a:off x="0" y="427552"/>
            <a:ext cx="9144000" cy="3807501"/>
          </a:xfrm>
          <a:prstGeom prst="rect">
            <a:avLst/>
          </a:prstGeom>
          <a:solidFill>
            <a:srgbClr val="0B344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16" y="1125934"/>
            <a:ext cx="8248052" cy="1182753"/>
          </a:xfrm>
        </p:spPr>
        <p:txBody>
          <a:bodyPr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The Multi-Consultant Report Form (MCRF)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158E2F-E604-A04B-9680-ADBF5F8780C7}"/>
              </a:ext>
            </a:extLst>
          </p:cNvPr>
          <p:cNvSpPr txBox="1">
            <a:spLocks/>
          </p:cNvSpPr>
          <p:nvPr/>
        </p:nvSpPr>
        <p:spPr>
          <a:xfrm>
            <a:off x="350516" y="2571750"/>
            <a:ext cx="8248051" cy="11962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 A Sharman</a:t>
            </a:r>
            <a:br>
              <a:rPr lang="en-US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Lead Regional Advisor, FICM</a:t>
            </a:r>
          </a:p>
        </p:txBody>
      </p:sp>
    </p:spTree>
    <p:extLst>
      <p:ext uri="{BB962C8B-B14F-4D97-AF65-F5344CB8AC3E}">
        <p14:creationId xmlns:p14="http://schemas.microsoft.com/office/powerpoint/2010/main" val="11916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711F-505C-97E8-7E0F-02995705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How to generate a MCR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9FFA5-8FFE-A6EE-A4C8-FA6A5A19A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0417"/>
            <a:ext cx="8229600" cy="2780326"/>
          </a:xfrm>
        </p:spPr>
        <p:txBody>
          <a:bodyPr/>
          <a:lstStyle/>
          <a:p>
            <a:r>
              <a:rPr lang="en-GB" sz="2000" dirty="0">
                <a:solidFill>
                  <a:srgbClr val="000000"/>
                </a:solidFill>
                <a:latin typeface="+mn-lt"/>
              </a:rPr>
              <a:t>Access/cut and paste/click on link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  <a:latin typeface="+mn-lt"/>
            </a:endParaRPr>
          </a:p>
          <a:p>
            <a:r>
              <a:rPr lang="en-GB" sz="2000" dirty="0">
                <a:solidFill>
                  <a:srgbClr val="000000"/>
                </a:solidFill>
                <a:latin typeface="+mn-lt"/>
                <a:hlinkClick r:id="rId2"/>
              </a:rPr>
              <a:t>https://forms.office.com/Pages/ShareFormPage.aspx?id=HPDPU8ge8U6OAZO-sA6_cwmyB2H9Lt5JlHgJRsk5239UN0hBN0U5MFdaRURWUkFVQkRMV1c3UVVNUi4u&amp;sharetoken=AIftAdwj27jNdWGIvyh8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  <a:latin typeface="+mn-lt"/>
            </a:endParaRPr>
          </a:p>
          <a:p>
            <a:r>
              <a:rPr lang="en-GB" sz="2000" dirty="0">
                <a:solidFill>
                  <a:srgbClr val="000000"/>
                </a:solidFill>
                <a:latin typeface="+mn-lt"/>
              </a:rPr>
              <a:t>You will need a Microsoft account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6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860B8-417F-6230-A9F5-7AA56C895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23" y="1086729"/>
            <a:ext cx="6428155" cy="4056771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9018C5C8-2AE7-715C-208C-1B028CB69F63}"/>
              </a:ext>
            </a:extLst>
          </p:cNvPr>
          <p:cNvSpPr/>
          <p:nvPr/>
        </p:nvSpPr>
        <p:spPr>
          <a:xfrm>
            <a:off x="6794695" y="1266092"/>
            <a:ext cx="849865" cy="5486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4926C-7878-DAAA-7764-A68EDE5B080B}"/>
              </a:ext>
            </a:extLst>
          </p:cNvPr>
          <p:cNvSpPr txBox="1"/>
          <p:nvPr/>
        </p:nvSpPr>
        <p:spPr>
          <a:xfrm>
            <a:off x="611945" y="443132"/>
            <a:ext cx="4112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2. Duplicate the form</a:t>
            </a:r>
          </a:p>
        </p:txBody>
      </p:sp>
    </p:spTree>
    <p:extLst>
      <p:ext uri="{BB962C8B-B14F-4D97-AF65-F5344CB8AC3E}">
        <p14:creationId xmlns:p14="http://schemas.microsoft.com/office/powerpoint/2010/main" val="130958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72C3-FCD0-2A1B-26B9-43EDF60B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Duplicate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0CA9-7F3E-F880-E0D6-341D0B989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Once you duplicate the form it will require you to log in (if you haven’t already) to a Microsoft environment. This is where the form data will be saved. </a:t>
            </a:r>
          </a:p>
          <a:p>
            <a:r>
              <a:rPr lang="en-US" sz="1800" dirty="0"/>
              <a:t>I use my nhs.net account or my School’s/personal account</a:t>
            </a:r>
          </a:p>
          <a:p>
            <a:r>
              <a:rPr lang="en-GB" sz="1800" dirty="0">
                <a:solidFill>
                  <a:srgbClr val="000000"/>
                </a:solidFill>
                <a:latin typeface="+mn-lt"/>
              </a:rPr>
              <a:t>This form will now be saved into your account within the Office environment, and accessible in future by going to </a:t>
            </a:r>
            <a:r>
              <a:rPr lang="en-GB" sz="1800" dirty="0">
                <a:solidFill>
                  <a:srgbClr val="000000"/>
                </a:solidFill>
                <a:latin typeface="+mn-lt"/>
                <a:hlinkClick r:id="rId2" tooltip="https://forms.office.com/Pages/DesignPageV2.aspx"/>
              </a:rPr>
              <a:t>https://forms.office.com/Pages/DesignPageV2.aspx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  (under "Recent" or "My forms")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6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FF9BA-5CEC-68EB-462C-38EF85EA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150033"/>
            <a:ext cx="5829300" cy="3993467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C54DCB01-ECB5-0CCF-5FE4-F31B23A6DC6C}"/>
              </a:ext>
            </a:extLst>
          </p:cNvPr>
          <p:cNvSpPr/>
          <p:nvPr/>
        </p:nvSpPr>
        <p:spPr>
          <a:xfrm>
            <a:off x="5612524" y="2205112"/>
            <a:ext cx="1221827" cy="366638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ysClr val="windowText" lastClr="000000"/>
                </a:solidFill>
              </a:rPr>
              <a:t>put initials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91F1-F90F-0116-72FA-9B1DEF9B8DB2}"/>
              </a:ext>
            </a:extLst>
          </p:cNvPr>
          <p:cNvSpPr txBox="1"/>
          <p:nvPr/>
        </p:nvSpPr>
        <p:spPr>
          <a:xfrm>
            <a:off x="664699" y="538089"/>
            <a:ext cx="7295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3. Name the form with resident’s initials</a:t>
            </a:r>
          </a:p>
        </p:txBody>
      </p:sp>
    </p:spTree>
    <p:extLst>
      <p:ext uri="{BB962C8B-B14F-4D97-AF65-F5344CB8AC3E}">
        <p14:creationId xmlns:p14="http://schemas.microsoft.com/office/powerpoint/2010/main" val="113182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41B1A-D05D-3FCF-6899-8CC402D3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26895-7A2E-CCE9-E36F-ABD04E620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150033"/>
            <a:ext cx="5829300" cy="3993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7AC12-0898-423F-A509-DDF32CC13A23}"/>
              </a:ext>
            </a:extLst>
          </p:cNvPr>
          <p:cNvSpPr txBox="1"/>
          <p:nvPr/>
        </p:nvSpPr>
        <p:spPr>
          <a:xfrm>
            <a:off x="664699" y="538089"/>
            <a:ext cx="5410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3a. Set survey response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A034C-E6B8-C630-BB7A-96D2EDCD2BBE}"/>
              </a:ext>
            </a:extLst>
          </p:cNvPr>
          <p:cNvSpPr txBox="1"/>
          <p:nvPr/>
        </p:nvSpPr>
        <p:spPr>
          <a:xfrm>
            <a:off x="4950372" y="1692166"/>
            <a:ext cx="525518" cy="1471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C4B6B-3E9D-6CA7-7F4D-BA02BADD038C}"/>
              </a:ext>
            </a:extLst>
          </p:cNvPr>
          <p:cNvSpPr txBox="1"/>
          <p:nvPr/>
        </p:nvSpPr>
        <p:spPr>
          <a:xfrm>
            <a:off x="7126014" y="2385848"/>
            <a:ext cx="2167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 you click on </a:t>
            </a:r>
          </a:p>
          <a:p>
            <a:r>
              <a:rPr lang="en-GB" dirty="0"/>
              <a:t>Settings, you get </a:t>
            </a:r>
          </a:p>
          <a:p>
            <a:r>
              <a:rPr lang="en-GB" dirty="0"/>
              <a:t>Option to enter</a:t>
            </a:r>
          </a:p>
          <a:p>
            <a:r>
              <a:rPr lang="en-GB" dirty="0"/>
              <a:t>End date for resp.</a:t>
            </a:r>
          </a:p>
        </p:txBody>
      </p:sp>
    </p:spTree>
    <p:extLst>
      <p:ext uri="{BB962C8B-B14F-4D97-AF65-F5344CB8AC3E}">
        <p14:creationId xmlns:p14="http://schemas.microsoft.com/office/powerpoint/2010/main" val="4084858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9FB10-21BC-608F-AC66-4BC12A39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546" y="798427"/>
            <a:ext cx="5829300" cy="3791157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71F43090-E357-5438-7251-29771E88A337}"/>
              </a:ext>
            </a:extLst>
          </p:cNvPr>
          <p:cNvSpPr/>
          <p:nvPr/>
        </p:nvSpPr>
        <p:spPr>
          <a:xfrm rot="8100941">
            <a:off x="7863470" y="1415444"/>
            <a:ext cx="363474" cy="7914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BB9EE-A273-40D6-32D6-43BC7EE579C4}"/>
              </a:ext>
            </a:extLst>
          </p:cNvPr>
          <p:cNvSpPr txBox="1"/>
          <p:nvPr/>
        </p:nvSpPr>
        <p:spPr>
          <a:xfrm>
            <a:off x="3673678" y="1787077"/>
            <a:ext cx="1984933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CC456-1DEC-D701-3642-7E2D3CCA94E1}"/>
              </a:ext>
            </a:extLst>
          </p:cNvPr>
          <p:cNvSpPr txBox="1"/>
          <p:nvPr/>
        </p:nvSpPr>
        <p:spPr>
          <a:xfrm>
            <a:off x="340597" y="1048463"/>
            <a:ext cx="25282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Initials of </a:t>
            </a:r>
            <a:r>
              <a:rPr lang="en-US" sz="1350" dirty="0" err="1"/>
              <a:t>IiT</a:t>
            </a:r>
            <a:r>
              <a:rPr lang="en-US" sz="1350" dirty="0"/>
              <a:t> in form. </a:t>
            </a:r>
          </a:p>
          <a:p>
            <a:r>
              <a:rPr lang="en-US" sz="1350" dirty="0"/>
              <a:t>Now press collect responses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2F533-7BA6-02A7-5B36-E821370A5DFC}"/>
              </a:ext>
            </a:extLst>
          </p:cNvPr>
          <p:cNvSpPr txBox="1"/>
          <p:nvPr/>
        </p:nvSpPr>
        <p:spPr>
          <a:xfrm>
            <a:off x="66277" y="499904"/>
            <a:ext cx="2855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4. Collect Responses</a:t>
            </a:r>
          </a:p>
        </p:txBody>
      </p:sp>
    </p:spTree>
    <p:extLst>
      <p:ext uri="{BB962C8B-B14F-4D97-AF65-F5344CB8AC3E}">
        <p14:creationId xmlns:p14="http://schemas.microsoft.com/office/powerpoint/2010/main" val="256887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6420-708E-173B-AF8B-4D16355D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04" y="756726"/>
            <a:ext cx="5829300" cy="379115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0AA6C81-2B3B-4017-2EF7-CDE4F97EC90E}"/>
              </a:ext>
            </a:extLst>
          </p:cNvPr>
          <p:cNvSpPr/>
          <p:nvPr/>
        </p:nvSpPr>
        <p:spPr>
          <a:xfrm>
            <a:off x="2966549" y="1526845"/>
            <a:ext cx="733806" cy="2769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AC41-F256-7AC9-C55E-9AFA1DD87A2A}"/>
              </a:ext>
            </a:extLst>
          </p:cNvPr>
          <p:cNvSpPr txBox="1"/>
          <p:nvPr/>
        </p:nvSpPr>
        <p:spPr>
          <a:xfrm>
            <a:off x="0" y="1088263"/>
            <a:ext cx="2782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Change to ‘Anyone can respond’. </a:t>
            </a:r>
          </a:p>
          <a:p>
            <a:r>
              <a:rPr lang="en-US" sz="1350" dirty="0"/>
              <a:t>This allows those without an account to complete the 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191822-4A7F-0367-78EC-53B72F318BC5}"/>
              </a:ext>
            </a:extLst>
          </p:cNvPr>
          <p:cNvSpPr txBox="1"/>
          <p:nvPr/>
        </p:nvSpPr>
        <p:spPr>
          <a:xfrm>
            <a:off x="0" y="421080"/>
            <a:ext cx="28809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5. Setting responders</a:t>
            </a:r>
          </a:p>
        </p:txBody>
      </p:sp>
    </p:spTree>
    <p:extLst>
      <p:ext uri="{BB962C8B-B14F-4D97-AF65-F5344CB8AC3E}">
        <p14:creationId xmlns:p14="http://schemas.microsoft.com/office/powerpoint/2010/main" val="3763540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27A86-42E2-49E8-A4C2-8CBCC51F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0545C-BE0D-2223-F2C7-7B2C62B3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76172"/>
            <a:ext cx="5829300" cy="3791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40A12F-A26B-CA25-BD21-0EA6D726B1C6}"/>
              </a:ext>
            </a:extLst>
          </p:cNvPr>
          <p:cNvSpPr txBox="1"/>
          <p:nvPr/>
        </p:nvSpPr>
        <p:spPr>
          <a:xfrm>
            <a:off x="4338376" y="1432575"/>
            <a:ext cx="2700998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3D76B-A87E-6772-5EE4-AEC84669C8B3}"/>
              </a:ext>
            </a:extLst>
          </p:cNvPr>
          <p:cNvSpPr txBox="1"/>
          <p:nvPr/>
        </p:nvSpPr>
        <p:spPr>
          <a:xfrm>
            <a:off x="7582988" y="1517301"/>
            <a:ext cx="14369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Copy the link</a:t>
            </a:r>
          </a:p>
          <a:p>
            <a:r>
              <a:rPr lang="en-US" sz="1350" dirty="0"/>
              <a:t>and paste in an email to your consultant contacts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BC649-E931-44C8-4CF3-72C5FC0709E4}"/>
              </a:ext>
            </a:extLst>
          </p:cNvPr>
          <p:cNvSpPr txBox="1"/>
          <p:nvPr/>
        </p:nvSpPr>
        <p:spPr>
          <a:xfrm>
            <a:off x="0" y="355460"/>
            <a:ext cx="29466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6a. How to send - link</a:t>
            </a:r>
          </a:p>
        </p:txBody>
      </p:sp>
    </p:spTree>
    <p:extLst>
      <p:ext uri="{BB962C8B-B14F-4D97-AF65-F5344CB8AC3E}">
        <p14:creationId xmlns:p14="http://schemas.microsoft.com/office/powerpoint/2010/main" val="263489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4AEFD-1F84-D48C-713E-E5160FDC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4B76F-F822-6522-5E75-822492F5F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76172"/>
            <a:ext cx="5829300" cy="3791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68484-0F55-189F-C94E-3A30E4AEDE73}"/>
              </a:ext>
            </a:extLst>
          </p:cNvPr>
          <p:cNvSpPr txBox="1"/>
          <p:nvPr/>
        </p:nvSpPr>
        <p:spPr>
          <a:xfrm>
            <a:off x="6393767" y="4222637"/>
            <a:ext cx="580292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F3899-6C85-3084-2D67-CA6FEF91F09F}"/>
              </a:ext>
            </a:extLst>
          </p:cNvPr>
          <p:cNvSpPr txBox="1"/>
          <p:nvPr/>
        </p:nvSpPr>
        <p:spPr>
          <a:xfrm>
            <a:off x="0" y="408213"/>
            <a:ext cx="32608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6b. How to send - email</a:t>
            </a:r>
          </a:p>
        </p:txBody>
      </p:sp>
    </p:spTree>
    <p:extLst>
      <p:ext uri="{BB962C8B-B14F-4D97-AF65-F5344CB8AC3E}">
        <p14:creationId xmlns:p14="http://schemas.microsoft.com/office/powerpoint/2010/main" val="703452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5623C-DA47-5C6E-E617-3608A6B2C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18" y="408715"/>
            <a:ext cx="5829300" cy="407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8623F1-5B07-8993-2E85-F652B1B077D8}"/>
              </a:ext>
            </a:extLst>
          </p:cNvPr>
          <p:cNvSpPr txBox="1"/>
          <p:nvPr/>
        </p:nvSpPr>
        <p:spPr>
          <a:xfrm>
            <a:off x="3669156" y="2046164"/>
            <a:ext cx="2774852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8219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3A92A-D588-462A-0BC0-0A087901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Consultant Report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8D679-F1F5-425A-33AF-3D2A6A824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7132"/>
            <a:ext cx="8229600" cy="306420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Coffee room chat </a:t>
            </a:r>
          </a:p>
          <a:p>
            <a:pPr lvl="1"/>
            <a:r>
              <a:rPr lang="en-US" dirty="0"/>
              <a:t>Useful feedback for resident - good and bad</a:t>
            </a:r>
          </a:p>
          <a:p>
            <a:pPr lvl="1"/>
            <a:r>
              <a:rPr lang="en-US" dirty="0"/>
              <a:t>Educational Supervisor aid if not worked with resident</a:t>
            </a:r>
          </a:p>
          <a:p>
            <a:pPr lvl="1"/>
            <a:endParaRPr lang="en-US" dirty="0"/>
          </a:p>
          <a:p>
            <a:r>
              <a:rPr lang="en-US" dirty="0"/>
              <a:t>Developed 2021</a:t>
            </a:r>
          </a:p>
          <a:p>
            <a:pPr lvl="1"/>
            <a:r>
              <a:rPr lang="en-US" dirty="0"/>
              <a:t>Used all other forms and took the best bits</a:t>
            </a:r>
          </a:p>
          <a:p>
            <a:pPr lvl="1"/>
            <a:r>
              <a:rPr lang="en-US" dirty="0"/>
              <a:t>4 + educationalist - got more PC….</a:t>
            </a:r>
          </a:p>
          <a:p>
            <a:r>
              <a:rPr lang="en-US" dirty="0"/>
              <a:t>Released and refined from feedback</a:t>
            </a:r>
          </a:p>
          <a:p>
            <a:r>
              <a:rPr lang="en-US" dirty="0"/>
              <a:t>Now version 5 – but we still require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57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0462-665A-89BE-3996-B905A98E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6245"/>
            <a:ext cx="376210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a consultant receives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CA7FE-3F17-17BB-C617-88263A6E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577" y="494765"/>
            <a:ext cx="4817235" cy="445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7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BC4DB-E02A-A7BE-19FB-6E13679B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Consultant receiving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C57A-3BD2-F759-296B-45EFEE4F1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Fill in resident’s name</a:t>
            </a:r>
          </a:p>
        </p:txBody>
      </p:sp>
    </p:spTree>
    <p:extLst>
      <p:ext uri="{BB962C8B-B14F-4D97-AF65-F5344CB8AC3E}">
        <p14:creationId xmlns:p14="http://schemas.microsoft.com/office/powerpoint/2010/main" val="981598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4F5CE-30BD-B145-AF43-5E37A8D8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79" y="323921"/>
            <a:ext cx="5829300" cy="4120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5505F2-62F1-EC42-8695-A4F868051EAC}"/>
              </a:ext>
            </a:extLst>
          </p:cNvPr>
          <p:cNvSpPr txBox="1"/>
          <p:nvPr/>
        </p:nvSpPr>
        <p:spPr>
          <a:xfrm>
            <a:off x="4999056" y="3863088"/>
            <a:ext cx="19351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Add resident’s name</a:t>
            </a:r>
          </a:p>
        </p:txBody>
      </p:sp>
      <p:sp>
        <p:nvSpPr>
          <p:cNvPr id="3" name="Left Arrow 5">
            <a:extLst>
              <a:ext uri="{FF2B5EF4-FFF2-40B4-BE49-F238E27FC236}">
                <a16:creationId xmlns:a16="http://schemas.microsoft.com/office/drawing/2014/main" id="{35923A49-66DE-08A6-11A9-F4326080A0E0}"/>
              </a:ext>
            </a:extLst>
          </p:cNvPr>
          <p:cNvSpPr/>
          <p:nvPr/>
        </p:nvSpPr>
        <p:spPr>
          <a:xfrm>
            <a:off x="4144945" y="3738809"/>
            <a:ext cx="849865" cy="5486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8443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82765-3137-3AB0-01E5-78DBD835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801859"/>
            <a:ext cx="5829300" cy="4088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27771-CEAD-97F0-B4D8-8C4E894937D3}"/>
              </a:ext>
            </a:extLst>
          </p:cNvPr>
          <p:cNvSpPr txBox="1"/>
          <p:nvPr/>
        </p:nvSpPr>
        <p:spPr>
          <a:xfrm>
            <a:off x="4227999" y="3519435"/>
            <a:ext cx="3345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Add comment or full stop to move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2C32A-F971-99F4-D8FB-69F78EC35FC7}"/>
              </a:ext>
            </a:extLst>
          </p:cNvPr>
          <p:cNvSpPr txBox="1"/>
          <p:nvPr/>
        </p:nvSpPr>
        <p:spPr>
          <a:xfrm>
            <a:off x="117064" y="386361"/>
            <a:ext cx="3732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Consultant completes form</a:t>
            </a:r>
          </a:p>
        </p:txBody>
      </p:sp>
      <p:sp>
        <p:nvSpPr>
          <p:cNvPr id="5" name="Left Arrow 5">
            <a:extLst>
              <a:ext uri="{FF2B5EF4-FFF2-40B4-BE49-F238E27FC236}">
                <a16:creationId xmlns:a16="http://schemas.microsoft.com/office/drawing/2014/main" id="{B3737D70-2B5C-97F4-28A6-EAAB89A5CF81}"/>
              </a:ext>
            </a:extLst>
          </p:cNvPr>
          <p:cNvSpPr/>
          <p:nvPr/>
        </p:nvSpPr>
        <p:spPr>
          <a:xfrm>
            <a:off x="3306912" y="3389127"/>
            <a:ext cx="849865" cy="5486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3426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28E18-ADC6-A7CA-AEE4-47AB5C7D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85" y="460968"/>
            <a:ext cx="5829300" cy="4151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3CCBFD-4BC3-D28D-2458-40B48644BC8A}"/>
              </a:ext>
            </a:extLst>
          </p:cNvPr>
          <p:cNvSpPr txBox="1"/>
          <p:nvPr/>
        </p:nvSpPr>
        <p:spPr>
          <a:xfrm>
            <a:off x="2963008" y="4397339"/>
            <a:ext cx="875714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6B837-DF67-989E-202E-C5B17C99D40B}"/>
              </a:ext>
            </a:extLst>
          </p:cNvPr>
          <p:cNvSpPr txBox="1"/>
          <p:nvPr/>
        </p:nvSpPr>
        <p:spPr>
          <a:xfrm>
            <a:off x="325065" y="460968"/>
            <a:ext cx="1066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Submit</a:t>
            </a:r>
          </a:p>
        </p:txBody>
      </p:sp>
    </p:spTree>
    <p:extLst>
      <p:ext uri="{BB962C8B-B14F-4D97-AF65-F5344CB8AC3E}">
        <p14:creationId xmlns:p14="http://schemas.microsoft.com/office/powerpoint/2010/main" val="1958845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5F9A-7D08-689B-990F-B9B3572E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the sender of the form gets back</a:t>
            </a:r>
          </a:p>
        </p:txBody>
      </p:sp>
    </p:spTree>
    <p:extLst>
      <p:ext uri="{BB962C8B-B14F-4D97-AF65-F5344CB8AC3E}">
        <p14:creationId xmlns:p14="http://schemas.microsoft.com/office/powerpoint/2010/main" val="409658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992C-CFFF-456B-5D57-99845A0D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8" y="352221"/>
            <a:ext cx="3884567" cy="696827"/>
          </a:xfrm>
        </p:spPr>
        <p:txBody>
          <a:bodyPr>
            <a:normAutofit/>
          </a:bodyPr>
          <a:lstStyle/>
          <a:p>
            <a:r>
              <a:rPr lang="en-US" sz="2800" dirty="0"/>
              <a:t>Reviewing responses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2D450-5BFF-ED7A-E2E8-25F608FC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44" y="970671"/>
            <a:ext cx="5829300" cy="4172828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4068C81B-2B9F-825C-9FE2-BDF0964C4C85}"/>
              </a:ext>
            </a:extLst>
          </p:cNvPr>
          <p:cNvSpPr/>
          <p:nvPr/>
        </p:nvSpPr>
        <p:spPr>
          <a:xfrm rot="5400000">
            <a:off x="7846758" y="1565032"/>
            <a:ext cx="733806" cy="47478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7019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78BA-E9A5-C040-D690-93E313AE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733C7-3A6C-FE1F-3CBA-28035E73B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come as an Excel file</a:t>
            </a:r>
          </a:p>
          <a:p>
            <a:r>
              <a:rPr lang="en-US" dirty="0"/>
              <a:t>Send this to the </a:t>
            </a:r>
            <a:r>
              <a:rPr lang="en-US" dirty="0" err="1"/>
              <a:t>IiT’s</a:t>
            </a:r>
            <a:r>
              <a:rPr lang="en-US" dirty="0"/>
              <a:t> Educational Supervisor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67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B4A0-730D-6399-5AF4-42AF1764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job as Faculty Tutor – delete the locally saved data of the current form</a:t>
            </a:r>
          </a:p>
        </p:txBody>
      </p:sp>
    </p:spTree>
    <p:extLst>
      <p:ext uri="{BB962C8B-B14F-4D97-AF65-F5344CB8AC3E}">
        <p14:creationId xmlns:p14="http://schemas.microsoft.com/office/powerpoint/2010/main" val="82325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7B282-4C62-E6BE-148D-ADA81860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29" y="898855"/>
            <a:ext cx="5829300" cy="343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DDABB-8E8C-97BF-3E03-6CD9FA707164}"/>
              </a:ext>
            </a:extLst>
          </p:cNvPr>
          <p:cNvSpPr txBox="1"/>
          <p:nvPr/>
        </p:nvSpPr>
        <p:spPr>
          <a:xfrm>
            <a:off x="1656471" y="853134"/>
            <a:ext cx="664698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AFEB45-6DBA-AA55-F2BC-D34FF9AA98DD}"/>
              </a:ext>
            </a:extLst>
          </p:cNvPr>
          <p:cNvSpPr txBox="1">
            <a:spLocks/>
          </p:cNvSpPr>
          <p:nvPr/>
        </p:nvSpPr>
        <p:spPr>
          <a:xfrm>
            <a:off x="241663" y="424509"/>
            <a:ext cx="8817427" cy="38290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B344C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400" dirty="0"/>
              <a:t>To delete the form, click on ‘Forms’ in the top left-hand corner</a:t>
            </a:r>
          </a:p>
        </p:txBody>
      </p:sp>
    </p:spTree>
    <p:extLst>
      <p:ext uri="{BB962C8B-B14F-4D97-AF65-F5344CB8AC3E}">
        <p14:creationId xmlns:p14="http://schemas.microsoft.com/office/powerpoint/2010/main" val="140747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D318-A6D7-0D4E-C42A-6BF881D6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expanded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C11DF-06E1-C3F3-BFC2-563A2184D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Wanted a clinical feedback tool to help residents develop</a:t>
            </a:r>
          </a:p>
          <a:p>
            <a:r>
              <a:rPr lang="en-US" dirty="0"/>
              <a:t>First 4 HiLLO’s are often trouble areas that cause issues later </a:t>
            </a:r>
          </a:p>
          <a:p>
            <a:pPr lvl="1"/>
            <a:r>
              <a:rPr lang="en-US" dirty="0"/>
              <a:t>Wanted earlier intervention</a:t>
            </a:r>
          </a:p>
          <a:p>
            <a:pPr lvl="1"/>
            <a:r>
              <a:rPr lang="en-US" dirty="0"/>
              <a:t>Help to develop clinical skills well - early</a:t>
            </a:r>
          </a:p>
          <a:p>
            <a:r>
              <a:rPr lang="en-US" dirty="0"/>
              <a:t>Educational Supervisor often not working with resident and needed guidance - coffee room principle</a:t>
            </a:r>
          </a:p>
          <a:p>
            <a:r>
              <a:rPr lang="en-US" dirty="0"/>
              <a:t>NOT MSF - ours is trainer and clinically focused</a:t>
            </a:r>
          </a:p>
          <a:p>
            <a:r>
              <a:rPr lang="en-US" dirty="0"/>
              <a:t>Consultant in MCRF is a </a:t>
            </a:r>
            <a:r>
              <a:rPr lang="en-US" dirty="0" err="1"/>
              <a:t>generalised</a:t>
            </a:r>
            <a:r>
              <a:rPr lang="en-US" dirty="0"/>
              <a:t> term for senior recognised trainer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35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FDB0C6-3D78-B5B3-5E72-715108E3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75" y="643293"/>
            <a:ext cx="5829300" cy="321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611C1-37C7-7116-0ABD-86E00A39017F}"/>
              </a:ext>
            </a:extLst>
          </p:cNvPr>
          <p:cNvSpPr txBox="1"/>
          <p:nvPr/>
        </p:nvSpPr>
        <p:spPr>
          <a:xfrm>
            <a:off x="4046220" y="3221324"/>
            <a:ext cx="327075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A8658-F3D4-831E-3352-89E5DFA38583}"/>
              </a:ext>
            </a:extLst>
          </p:cNvPr>
          <p:cNvSpPr txBox="1"/>
          <p:nvPr/>
        </p:nvSpPr>
        <p:spPr>
          <a:xfrm>
            <a:off x="3639011" y="2350045"/>
            <a:ext cx="432581" cy="300082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D2C85-9088-EAA5-4B2E-BD900CB7B7F5}"/>
              </a:ext>
            </a:extLst>
          </p:cNvPr>
          <p:cNvSpPr txBox="1"/>
          <p:nvPr/>
        </p:nvSpPr>
        <p:spPr>
          <a:xfrm>
            <a:off x="326571" y="818394"/>
            <a:ext cx="2553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click the three dots (hover your mouse over </a:t>
            </a:r>
            <a:r>
              <a:rPr lang="en-US"/>
              <a:t>the form) </a:t>
            </a:r>
            <a:r>
              <a:rPr lang="en-US" dirty="0"/>
              <a:t>to display ‘more options’  - then please DELETE THE FORM!</a:t>
            </a:r>
          </a:p>
        </p:txBody>
      </p:sp>
    </p:spTree>
    <p:extLst>
      <p:ext uri="{BB962C8B-B14F-4D97-AF65-F5344CB8AC3E}">
        <p14:creationId xmlns:p14="http://schemas.microsoft.com/office/powerpoint/2010/main" val="544972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0219C-695E-6592-635A-9F4D6A2A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Educational Supervisor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E19FE-0B7A-015E-FC0A-3E68432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1" y="1530417"/>
            <a:ext cx="8438605" cy="30642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Open Excel file</a:t>
            </a:r>
          </a:p>
          <a:p>
            <a:r>
              <a:rPr lang="en-US" dirty="0"/>
              <a:t>Cut and paste information to </a:t>
            </a:r>
            <a:r>
              <a:rPr lang="en-US" dirty="0">
                <a:hlinkClick r:id="rId2"/>
              </a:rPr>
              <a:t>Summary MCR Form</a:t>
            </a:r>
            <a:endParaRPr lang="en-US" dirty="0"/>
          </a:p>
          <a:p>
            <a:r>
              <a:rPr lang="en-US" dirty="0"/>
              <a:t>Moderate responses as appropriate</a:t>
            </a:r>
          </a:p>
          <a:p>
            <a:r>
              <a:rPr lang="en-US" dirty="0"/>
              <a:t>Feedback to resident and discuss</a:t>
            </a:r>
          </a:p>
          <a:p>
            <a:r>
              <a:rPr lang="en-US" dirty="0"/>
              <a:t>Agree responses and write it on Summary MCRF</a:t>
            </a:r>
          </a:p>
          <a:p>
            <a:r>
              <a:rPr lang="en-US" dirty="0"/>
              <a:t>Save and resident uploads it to LLP.</a:t>
            </a:r>
          </a:p>
        </p:txBody>
      </p:sp>
    </p:spTree>
    <p:extLst>
      <p:ext uri="{BB962C8B-B14F-4D97-AF65-F5344CB8AC3E}">
        <p14:creationId xmlns:p14="http://schemas.microsoft.com/office/powerpoint/2010/main" val="3208817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18A4-0B59-D77E-13AF-E5692EB7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773A-569C-4AEB-3D2C-58CA6D22E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andrew.sharman1@nhs.net</a:t>
            </a:r>
            <a:endParaRPr lang="en-US" dirty="0"/>
          </a:p>
          <a:p>
            <a:r>
              <a:rPr lang="en-US" dirty="0">
                <a:hlinkClick r:id="rId3"/>
              </a:rPr>
              <a:t>contact@ficm.ac.uk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18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B300-736C-E103-F7F6-AF483FDE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DD4E5-2CC5-BB94-2CB4-A2A851DF0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guidance on purpose and how to use it</a:t>
            </a:r>
          </a:p>
          <a:p>
            <a:r>
              <a:rPr lang="en-US" dirty="0"/>
              <a:t>Clear guidance on summary for Educational Supervisors</a:t>
            </a:r>
          </a:p>
        </p:txBody>
      </p:sp>
    </p:spTree>
    <p:extLst>
      <p:ext uri="{BB962C8B-B14F-4D97-AF65-F5344CB8AC3E}">
        <p14:creationId xmlns:p14="http://schemas.microsoft.com/office/powerpoint/2010/main" val="257939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B2275-A26B-A9E5-C3ED-BEB8E5F0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631" y="61710"/>
            <a:ext cx="4019923" cy="49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519E-2AD8-C57A-A003-25A0E478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for MCRF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BA1E-0AD6-A871-25DA-25203EA36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All consultants in the dept receive the form</a:t>
            </a:r>
          </a:p>
          <a:p>
            <a:r>
              <a:rPr lang="en-US" dirty="0"/>
              <a:t>Minimum response -1 consultant per 3-4 consultants</a:t>
            </a:r>
          </a:p>
          <a:p>
            <a:r>
              <a:rPr lang="en-US" dirty="0"/>
              <a:t>No </a:t>
            </a:r>
            <a:r>
              <a:rPr lang="en-US" dirty="0" err="1"/>
              <a:t>anonymised</a:t>
            </a:r>
            <a:r>
              <a:rPr lang="en-US" dirty="0"/>
              <a:t> forms accepted - open culture</a:t>
            </a:r>
          </a:p>
          <a:p>
            <a:r>
              <a:rPr lang="en-US" dirty="0"/>
              <a:t>1 per stage - more if issues</a:t>
            </a:r>
          </a:p>
          <a:p>
            <a:r>
              <a:rPr lang="en-US" dirty="0"/>
              <a:t>Not mandatory yet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2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4203-7B3F-20B5-2DF6-FC4398A9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" y="2143125"/>
            <a:ext cx="312855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Summary </a:t>
            </a:r>
            <a:br>
              <a:rPr lang="en-US" dirty="0"/>
            </a:br>
            <a:r>
              <a:rPr lang="en-US" dirty="0"/>
              <a:t>MCRF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40080-4E08-D1CB-EDBF-8348CFE0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622" y="452301"/>
            <a:ext cx="5829300" cy="45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1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1240-636F-3A7D-8BA5-67CE0AA7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for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1C537-837A-5809-0A5B-BBDF59309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 all comments need to be copied and pasted - themes with examples a good idea</a:t>
            </a:r>
          </a:p>
          <a:p>
            <a:r>
              <a:rPr lang="en-US" dirty="0"/>
              <a:t>No </a:t>
            </a:r>
            <a:r>
              <a:rPr lang="en-US" dirty="0" err="1"/>
              <a:t>anonymised</a:t>
            </a:r>
            <a:r>
              <a:rPr lang="en-US" dirty="0"/>
              <a:t> comments included</a:t>
            </a:r>
          </a:p>
          <a:p>
            <a:r>
              <a:rPr lang="en-US" dirty="0"/>
              <a:t>Needs discussion with resident - response and plan agreed</a:t>
            </a:r>
          </a:p>
          <a:p>
            <a:r>
              <a:rPr lang="en-US" dirty="0"/>
              <a:t>Resident MUST NOT approach trainer re: comments</a:t>
            </a:r>
          </a:p>
        </p:txBody>
      </p:sp>
    </p:spTree>
    <p:extLst>
      <p:ext uri="{BB962C8B-B14F-4D97-AF65-F5344CB8AC3E}">
        <p14:creationId xmlns:p14="http://schemas.microsoft.com/office/powerpoint/2010/main" val="225666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D2DF-F01B-BFA8-65EE-A19F5C36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Good news…we have an electronic form!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98ED1-96CA-3214-CDDC-2D18CB6327A2}"/>
              </a:ext>
            </a:extLst>
          </p:cNvPr>
          <p:cNvSpPr txBox="1"/>
          <p:nvPr/>
        </p:nvSpPr>
        <p:spPr>
          <a:xfrm>
            <a:off x="609600" y="2133600"/>
            <a:ext cx="7362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Massive thanks to </a:t>
            </a:r>
            <a:r>
              <a:rPr lang="en-GB" b="1" dirty="0"/>
              <a:t>Dr Nicolas Plummer  </a:t>
            </a:r>
            <a:r>
              <a:rPr lang="en-GB" dirty="0"/>
              <a:t>for his IT expertise with this</a:t>
            </a:r>
          </a:p>
          <a:p>
            <a:endParaRPr lang="en-GB" dirty="0"/>
          </a:p>
          <a:p>
            <a:r>
              <a:rPr lang="en-GB" dirty="0"/>
              <a:t>If you want any further help or to help develop other IT resources</a:t>
            </a:r>
          </a:p>
          <a:p>
            <a:r>
              <a:rPr lang="en-GB" dirty="0"/>
              <a:t>he is happy to be contacted at: nickplummer@nhs.net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408183"/>
      </p:ext>
    </p:extLst>
  </p:cSld>
  <p:clrMapOvr>
    <a:masterClrMapping/>
  </p:clrMapOvr>
</p:sld>
</file>

<file path=ppt/theme/theme1.xml><?xml version="1.0" encoding="utf-8"?>
<a:theme xmlns:a="http://schemas.openxmlformats.org/drawingml/2006/main" name="FICM Main Theme">
  <a:themeElements>
    <a:clrScheme name="RCoA Branding 201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1F51"/>
      </a:accent1>
      <a:accent2>
        <a:srgbClr val="50ABBF"/>
      </a:accent2>
      <a:accent3>
        <a:srgbClr val="8A5D9A"/>
      </a:accent3>
      <a:accent4>
        <a:srgbClr val="83B9E2"/>
      </a:accent4>
      <a:accent5>
        <a:srgbClr val="CD6084"/>
      </a:accent5>
      <a:accent6>
        <a:srgbClr val="888A88"/>
      </a:accent6>
      <a:hlink>
        <a:srgbClr val="50ABBF"/>
      </a:hlink>
      <a:folHlink>
        <a:srgbClr val="8A5D9A"/>
      </a:folHlink>
    </a:clrScheme>
    <a:fontScheme name="RCoA Branding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ICM Secondary Theme">
  <a:themeElements>
    <a:clrScheme name="RCoA Branding 201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1F51"/>
      </a:accent1>
      <a:accent2>
        <a:srgbClr val="50ABBF"/>
      </a:accent2>
      <a:accent3>
        <a:srgbClr val="8A5D9A"/>
      </a:accent3>
      <a:accent4>
        <a:srgbClr val="83B9E2"/>
      </a:accent4>
      <a:accent5>
        <a:srgbClr val="CD6084"/>
      </a:accent5>
      <a:accent6>
        <a:srgbClr val="888A88"/>
      </a:accent6>
      <a:hlink>
        <a:srgbClr val="50ABBF"/>
      </a:hlink>
      <a:folHlink>
        <a:srgbClr val="8A5D9A"/>
      </a:folHlink>
    </a:clrScheme>
    <a:fontScheme name="RCoA Branding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ICM ACCP Theme">
  <a:themeElements>
    <a:clrScheme name="RCoA Branding 201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1F51"/>
      </a:accent1>
      <a:accent2>
        <a:srgbClr val="50ABBF"/>
      </a:accent2>
      <a:accent3>
        <a:srgbClr val="8A5D9A"/>
      </a:accent3>
      <a:accent4>
        <a:srgbClr val="83B9E2"/>
      </a:accent4>
      <a:accent5>
        <a:srgbClr val="CD6084"/>
      </a:accent5>
      <a:accent6>
        <a:srgbClr val="888A88"/>
      </a:accent6>
      <a:hlink>
        <a:srgbClr val="50ABBF"/>
      </a:hlink>
      <a:folHlink>
        <a:srgbClr val="8A5D9A"/>
      </a:folHlink>
    </a:clrScheme>
    <a:fontScheme name="RCoA Branding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PowerpointTheme2016</Template>
  <TotalTime>169</TotalTime>
  <Words>689</Words>
  <Application>Microsoft Office PowerPoint</Application>
  <PresentationFormat>On-screen Show (16:9)</PresentationFormat>
  <Paragraphs>98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Century Gothic</vt:lpstr>
      <vt:lpstr>Courier New</vt:lpstr>
      <vt:lpstr>FICM Main Theme</vt:lpstr>
      <vt:lpstr>FICM Secondary Theme</vt:lpstr>
      <vt:lpstr>FICM ACCP Theme</vt:lpstr>
      <vt:lpstr>The Multi-Consultant Report Form (MCRF)</vt:lpstr>
      <vt:lpstr>Multiple Consultant Report Form</vt:lpstr>
      <vt:lpstr>The purpose expanded</vt:lpstr>
      <vt:lpstr>The form</vt:lpstr>
      <vt:lpstr>PowerPoint Presentation</vt:lpstr>
      <vt:lpstr>Key points for MCRF</vt:lpstr>
      <vt:lpstr>Summary  MCRF</vt:lpstr>
      <vt:lpstr>Key points for Summary</vt:lpstr>
      <vt:lpstr>Good news…we have an electronic form!</vt:lpstr>
      <vt:lpstr>1. How to generate a MCR Form</vt:lpstr>
      <vt:lpstr>PowerPoint Presentation</vt:lpstr>
      <vt:lpstr>2. Duplicate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 consultant receives</vt:lpstr>
      <vt:lpstr>7. Consultant receiving form</vt:lpstr>
      <vt:lpstr>PowerPoint Presentation</vt:lpstr>
      <vt:lpstr>PowerPoint Presentation</vt:lpstr>
      <vt:lpstr>PowerPoint Presentation</vt:lpstr>
      <vt:lpstr>What the sender of the form gets back</vt:lpstr>
      <vt:lpstr>Reviewing responses</vt:lpstr>
      <vt:lpstr>Responses</vt:lpstr>
      <vt:lpstr>Final job as Faculty Tutor – delete the locally saved data of the current form</vt:lpstr>
      <vt:lpstr>PowerPoint Presentation</vt:lpstr>
      <vt:lpstr>PowerPoint Presentation</vt:lpstr>
      <vt:lpstr>The Educational Supervisor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on two lines Name Title</dc:title>
  <dc:creator>James Goodwin</dc:creator>
  <cp:lastModifiedBy>Natalie Bell</cp:lastModifiedBy>
  <cp:revision>16</cp:revision>
  <cp:lastPrinted>2017-05-22T11:06:13Z</cp:lastPrinted>
  <dcterms:created xsi:type="dcterms:W3CDTF">2020-10-26T16:27:12Z</dcterms:created>
  <dcterms:modified xsi:type="dcterms:W3CDTF">2025-06-10T09:15:12Z</dcterms:modified>
</cp:coreProperties>
</file>